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507" r:id="rId2"/>
    <p:sldId id="383" r:id="rId3"/>
    <p:sldId id="257" r:id="rId4"/>
    <p:sldId id="390" r:id="rId5"/>
    <p:sldId id="446" r:id="rId6"/>
    <p:sldId id="487" r:id="rId7"/>
    <p:sldId id="382" r:id="rId8"/>
    <p:sldId id="408" r:id="rId9"/>
    <p:sldId id="493" r:id="rId10"/>
    <p:sldId id="429" r:id="rId11"/>
    <p:sldId id="409" r:id="rId12"/>
    <p:sldId id="414" r:id="rId13"/>
    <p:sldId id="412" r:id="rId14"/>
    <p:sldId id="492" r:id="rId15"/>
    <p:sldId id="448" r:id="rId16"/>
    <p:sldId id="466" r:id="rId17"/>
    <p:sldId id="279" r:id="rId18"/>
    <p:sldId id="468" r:id="rId19"/>
    <p:sldId id="454" r:id="rId20"/>
    <p:sldId id="465" r:id="rId21"/>
    <p:sldId id="471" r:id="rId22"/>
    <p:sldId id="508" r:id="rId23"/>
    <p:sldId id="455" r:id="rId24"/>
    <p:sldId id="510" r:id="rId25"/>
    <p:sldId id="509" r:id="rId26"/>
    <p:sldId id="469" r:id="rId27"/>
    <p:sldId id="496" r:id="rId28"/>
    <p:sldId id="457" r:id="rId29"/>
    <p:sldId id="458" r:id="rId30"/>
    <p:sldId id="512" r:id="rId31"/>
    <p:sldId id="491" r:id="rId32"/>
    <p:sldId id="437" r:id="rId33"/>
    <p:sldId id="513" r:id="rId34"/>
    <p:sldId id="439" r:id="rId35"/>
    <p:sldId id="440" r:id="rId36"/>
    <p:sldId id="514" r:id="rId37"/>
  </p:sldIdLst>
  <p:sldSz cx="9144000" cy="6858000" type="screen4x3"/>
  <p:notesSz cx="6858000" cy="9144000"/>
  <p:embeddedFontLst>
    <p:embeddedFont>
      <p:font typeface="Century Schoolbook" panose="02040604050505020304" pitchFamily="18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Gin" panose="020B060402020202020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Richey" initials="TF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343"/>
    <a:srgbClr val="EFD6A3"/>
    <a:srgbClr val="D3D0BC"/>
    <a:srgbClr val="262626"/>
    <a:srgbClr val="CCD4E8"/>
    <a:srgbClr val="2F2A25"/>
    <a:srgbClr val="574E43"/>
    <a:srgbClr val="7E7161"/>
    <a:srgbClr val="2F2F2F"/>
    <a:srgbClr val="45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23" autoAdjust="0"/>
  </p:normalViewPr>
  <p:slideViewPr>
    <p:cSldViewPr>
      <p:cViewPr varScale="1">
        <p:scale>
          <a:sx n="83" d="100"/>
          <a:sy n="83" d="100"/>
        </p:scale>
        <p:origin x="1080" y="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897B4-25C0-4523-9350-0D6DEA76E4C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67C91-AC39-4117-B6F0-5D3E5E0DF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5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67C91-AC39-4117-B6F0-5D3E5E0DF7C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1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67C91-AC39-4117-B6F0-5D3E5E0DF7C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9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67C91-AC39-4117-B6F0-5D3E5E0DF7C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67C91-AC39-4117-B6F0-5D3E5E0DF7C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47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67C91-AC39-4117-B6F0-5D3E5E0DF7C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67C91-AC39-4117-B6F0-5D3E5E0DF7C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6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7B54-43FA-4D9C-83CA-AB59405246D0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://www.flickr.com/photos/viralbus/" TargetMode="External"/><Relationship Id="rId4" Type="http://schemas.openxmlformats.org/officeDocument/2006/relationships/hyperlink" Target="http://creativecommons.org/licenses/by-sa/2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Golbez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te.com/culture/2018/04/the-chinese-must-go-by-beth-lew-williams-reviewed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NTSuWpqgII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lickr.com/photos/sethw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5D4F8-7584-4CB8-9129-014569747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9" y="199052"/>
            <a:ext cx="3984171" cy="643034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(1) What are some key differences between the left and right sides of both photos?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(2) What do you think happened to the people in these two pictures?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erson and person posing for a photo&#10;&#10;Description generated with very high confidence">
            <a:extLst>
              <a:ext uri="{FF2B5EF4-FFF2-40B4-BE49-F238E27FC236}">
                <a16:creationId xmlns:a16="http://schemas.microsoft.com/office/drawing/2014/main" id="{617CD8EA-023F-4791-A761-1E211176A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4" y="76200"/>
            <a:ext cx="4731646" cy="303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vintage photo of a girl&#10;&#10;Description generated with very high confidence">
            <a:extLst>
              <a:ext uri="{FF2B5EF4-FFF2-40B4-BE49-F238E27FC236}">
                <a16:creationId xmlns:a16="http://schemas.microsoft.com/office/drawing/2014/main" id="{A717F035-98B3-40A2-A685-EF4158188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6" y="3255803"/>
            <a:ext cx="4724401" cy="344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8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2.staticflickr.com/1161/761931409_8f0f9c0800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323" y="3352800"/>
            <a:ext cx="4849677" cy="11430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BYE, SON!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1737" y="6367046"/>
            <a:ext cx="3172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63DC"/>
                </a:solidFill>
                <a:latin typeface="Arial" panose="020B0604020202020204" pitchFamily="34" charset="0"/>
                <a:hlinkClick r:id="rId4" tooltip="Attribution-ShareAlike License"/>
              </a:rPr>
              <a:t>Some rights reserved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 by </a:t>
            </a:r>
            <a:r>
              <a:rPr lang="en-US" sz="1600" dirty="0">
                <a:solidFill>
                  <a:srgbClr val="0063DC"/>
                </a:solidFill>
                <a:latin typeface="Arial" panose="020B0604020202020204" pitchFamily="34" charset="0"/>
                <a:hlinkClick r:id="rId5"/>
              </a:rPr>
              <a:t>viralbus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6327"/>
            <a:ext cx="3608523" cy="36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2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7" name="explod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en/8/85/Map_of_the_Great_Plain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058" r="2548" b="2068"/>
          <a:stretch/>
        </p:blipFill>
        <p:spPr bwMode="auto">
          <a:xfrm>
            <a:off x="-304800" y="0"/>
            <a:ext cx="9525000" cy="69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762000"/>
            <a:ext cx="5410200" cy="4343400"/>
          </a:xfrm>
        </p:spPr>
        <p:txBody>
          <a:bodyPr>
            <a:no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  <a:latin typeface="+mn-lt"/>
              </a:rPr>
              <a:t>Prior to 1870, </a:t>
            </a:r>
            <a:r>
              <a:rPr lang="en-US" sz="10500" b="1" dirty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</a:rPr>
              <a:t>MILLIONS</a:t>
            </a:r>
            <a:br>
              <a:rPr lang="en-US" sz="8000" b="1" dirty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  <a:latin typeface="+mn-lt"/>
              </a:rPr>
              <a:t>of buffalo roamed the </a:t>
            </a:r>
            <a:r>
              <a:rPr lang="en-US" sz="6600" b="1" dirty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</a:rPr>
              <a:t>Great Plains.</a:t>
            </a:r>
            <a:endParaRPr lang="en-US" sz="4000" b="1" dirty="0">
              <a:effectLst>
                <a:outerShdw blurRad="38100" dist="38100" dir="2700000" algn="tl">
                  <a:schemeClr val="bg1">
                    <a:alpha val="55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848350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en/8/85/Map_of_the_Great_Plain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058" r="2548" b="2068"/>
          <a:stretch/>
        </p:blipFill>
        <p:spPr bwMode="auto">
          <a:xfrm>
            <a:off x="-304800" y="0"/>
            <a:ext cx="9525000" cy="69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590800"/>
            <a:ext cx="5410200" cy="3810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 1900, they were nearly </a:t>
            </a:r>
            <a:r>
              <a:rPr lang="en-US" sz="10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EXTINCT</a:t>
            </a:r>
            <a:r>
              <a:rPr lang="en-US" sz="8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41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c/cf/Alfred_Jacob_Miller_-_Hunting_Buffalo_-_Walters_371940190.jpg/1024px-Alfred_Jacob_Miller_-_Hunting_Buffalo_-_Walters_3719401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5" t="19546" r="2488" b="-1"/>
          <a:stretch/>
        </p:blipFill>
        <p:spPr bwMode="auto">
          <a:xfrm>
            <a:off x="-76200" y="0"/>
            <a:ext cx="9220200" cy="6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220200" cy="6888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alpha val="0"/>
                  <a:lumMod val="0"/>
                </a:schemeClr>
              </a:gs>
              <a:gs pos="76000">
                <a:schemeClr val="tx1">
                  <a:lumMod val="100000"/>
                  <a:alpha val="6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600200"/>
          </a:xfrm>
        </p:spPr>
        <p:txBody>
          <a:bodyPr>
            <a:noAutofit/>
          </a:bodyPr>
          <a:lstStyle/>
          <a:p>
            <a:pPr algn="l"/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Plains Indians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5181600"/>
            <a:ext cx="701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extermination of the buffalo made it impossible for the Plains Indians to continue their way of life. </a:t>
            </a:r>
          </a:p>
        </p:txBody>
      </p:sp>
    </p:spTree>
    <p:extLst>
      <p:ext uri="{BB962C8B-B14F-4D97-AF65-F5344CB8AC3E}">
        <p14:creationId xmlns:p14="http://schemas.microsoft.com/office/powerpoint/2010/main" val="5891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le:Bodmer -- Blackfoot Indian, 1840-1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63" cy="70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276600"/>
            <a:ext cx="7696200" cy="3001962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chemeClr val="bg1"/>
                </a:solidFill>
                <a:effectLst>
                  <a:glow rad="63500">
                    <a:srgbClr val="2F2A25">
                      <a:alpha val="80000"/>
                    </a:srgbClr>
                  </a:glow>
                </a:effectLst>
                <a:latin typeface="+mn-lt"/>
              </a:rPr>
              <a:t>The Indians were also </a:t>
            </a:r>
            <a:br>
              <a:rPr lang="en-US" sz="4800" dirty="0">
                <a:effectLst>
                  <a:glow rad="63500">
                    <a:srgbClr val="2F2A25">
                      <a:alpha val="80000"/>
                    </a:srgbClr>
                  </a:glow>
                </a:effectLst>
              </a:rPr>
            </a:br>
            <a:r>
              <a:rPr lang="en-US" sz="11500" dirty="0">
                <a:ln w="28575">
                  <a:solidFill>
                    <a:srgbClr val="2F2A25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way</a:t>
            </a:r>
          </a:p>
        </p:txBody>
      </p:sp>
    </p:spTree>
    <p:extLst>
      <p:ext uri="{BB962C8B-B14F-4D97-AF65-F5344CB8AC3E}">
        <p14:creationId xmlns:p14="http://schemas.microsoft.com/office/powerpoint/2010/main" val="2119532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upload.wikimedia.org/wikipedia/commons/0/0d/United_States_1859-186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19" l="0" r="98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6" t="22596" r="36152" b="33655"/>
          <a:stretch/>
        </p:blipFill>
        <p:spPr bwMode="auto">
          <a:xfrm>
            <a:off x="0" y="0"/>
            <a:ext cx="915692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64845" y="6397823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</a:rPr>
              <a:t>Map Credit: </a:t>
            </a:r>
            <a:r>
              <a:rPr lang="en-US" sz="1400" dirty="0" err="1">
                <a:solidFill>
                  <a:prstClr val="white"/>
                </a:solidFill>
                <a:latin typeface="Arial" panose="020B0604020202020204" pitchFamily="34" charset="0"/>
                <a:hlinkClick r:id="rId4" tooltip="User:Golbez"/>
              </a:rPr>
              <a:t>Golbez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3810000" y="685800"/>
            <a:ext cx="5105400" cy="4572000"/>
          </a:xfrm>
          <a:prstGeom prst="leftArrow">
            <a:avLst>
              <a:gd name="adj1" fmla="val 57143"/>
              <a:gd name="adj2" fmla="val 4817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+mj-lt"/>
              </a:rPr>
              <a:t>600,000</a:t>
            </a:r>
            <a:r>
              <a:rPr lang="en-US" sz="6000" dirty="0"/>
              <a:t> </a:t>
            </a:r>
            <a:r>
              <a:rPr lang="en-US" sz="5400" dirty="0"/>
              <a:t>Families</a:t>
            </a:r>
          </a:p>
        </p:txBody>
      </p:sp>
    </p:spTree>
    <p:extLst>
      <p:ext uri="{BB962C8B-B14F-4D97-AF65-F5344CB8AC3E}">
        <p14:creationId xmlns:p14="http://schemas.microsoft.com/office/powerpoint/2010/main" val="14282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turinghistory.gc.cuny.edu/images/gast-p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16" y="2628"/>
            <a:ext cx="9189116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436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LAND</a:t>
            </a:r>
          </a:p>
        </p:txBody>
      </p:sp>
    </p:spTree>
    <p:extLst>
      <p:ext uri="{BB962C8B-B14F-4D97-AF65-F5344CB8AC3E}">
        <p14:creationId xmlns:p14="http://schemas.microsoft.com/office/powerpoint/2010/main" val="312994663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4.bp.blogspot.com/_RFsc9-yN7W4/STfhgYKB_XI/AAAAAAAABUw/ER7iwlcTwyw/s1600/145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8885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4.bp.blogspot.com/_RFsc9-yN7W4/STfhgYKB_XI/AAAAAAAABUw/ER7iwlcTwyw/s1600/145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888578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638"/>
            <a:ext cx="4268788" cy="5973762"/>
          </a:xfr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8857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</a:schemeClr>
              </a:gs>
              <a:gs pos="60000">
                <a:schemeClr val="tx1">
                  <a:lumMod val="10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24400" y="524500"/>
            <a:ext cx="4230688" cy="513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0" dirty="0">
                <a:solidFill>
                  <a:schemeClr val="bg2"/>
                </a:solidFill>
                <a:latin typeface="+mj-lt"/>
              </a:rPr>
              <a:t>LOTS</a:t>
            </a:r>
          </a:p>
          <a:p>
            <a:pPr algn="ctr">
              <a:lnSpc>
                <a:spcPct val="85000"/>
              </a:lnSpc>
            </a:pPr>
            <a:r>
              <a:rPr lang="en-US" sz="9600" b="1" i="1" dirty="0">
                <a:solidFill>
                  <a:schemeClr val="bg2"/>
                </a:solidFill>
              </a:rPr>
              <a:t>o</a:t>
            </a:r>
            <a:r>
              <a:rPr lang="en-US" sz="4400" b="1" i="1" dirty="0">
                <a:solidFill>
                  <a:schemeClr val="bg2"/>
                </a:solidFill>
              </a:rPr>
              <a:t>f Federal </a:t>
            </a:r>
            <a:r>
              <a:rPr lang="en-US" sz="12500" dirty="0">
                <a:solidFill>
                  <a:schemeClr val="bg2"/>
                </a:solidFill>
                <a:latin typeface="+mj-lt"/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405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upload.wikimedia.org/wikipedia/commons/6/67/Poster_2013-08-14_08-45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7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97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8382002" cy="1453243"/>
          </a:xfrm>
        </p:spPr>
        <p:txBody>
          <a:bodyPr anchor="t">
            <a:noAutofit/>
          </a:bodyPr>
          <a:lstStyle/>
          <a:p>
            <a:pPr algn="l"/>
            <a:r>
              <a:rPr lang="en-US" sz="11500" dirty="0">
                <a:ln w="1841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n" pitchFamily="2" charset="0"/>
              </a:rPr>
              <a:t>US 8.92 &amp; 8.93</a:t>
            </a:r>
          </a:p>
        </p:txBody>
      </p:sp>
      <p:sp>
        <p:nvSpPr>
          <p:cNvPr id="4" name="Rectangle 3"/>
          <p:cNvSpPr/>
          <p:nvPr/>
        </p:nvSpPr>
        <p:spPr>
          <a:xfrm>
            <a:off x="5822070" y="6400800"/>
            <a:ext cx="2153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Photo Credit: Mr Snrub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04999"/>
            <a:ext cx="8382002" cy="4346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4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Trace the evolution of federal policies toward </a:t>
            </a:r>
            <a:r>
              <a:rPr 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Native Americans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including movement to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reservations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assimilation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boarding schools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wars with Indians (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Big Horn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Wounded Knee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and the impact of the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railroad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settlement patterns of pioneers,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Buffalo Soldiers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(George Jordan), and the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Dawes Act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l">
              <a:spcAft>
                <a:spcPts val="24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 the significance of various American Indian leaders, including: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Crazy Horse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Geronimo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Sitting Bull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Chief Joseph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spcAft>
                <a:spcPts val="2400"/>
              </a:spcAft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39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raremaps.com/maps/medium/2073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4419600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Dawes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3147" y="613201"/>
            <a:ext cx="2079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(1887)</a:t>
            </a:r>
            <a:endParaRPr lang="en-US" sz="4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7377" y="1968513"/>
            <a:ext cx="8077200" cy="4343400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Reservations were broken up and tribal lands were distributed to individual Indian families. Why?</a:t>
            </a:r>
          </a:p>
          <a:p>
            <a:endParaRPr lang="en-US" sz="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Assimilation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 up tribes/communities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Indians Farmers</a:t>
            </a:r>
          </a:p>
        </p:txBody>
      </p:sp>
    </p:spTree>
    <p:extLst>
      <p:ext uri="{BB962C8B-B14F-4D97-AF65-F5344CB8AC3E}">
        <p14:creationId xmlns:p14="http://schemas.microsoft.com/office/powerpoint/2010/main" val="228746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5715000" cy="114300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en-US" sz="8800" b="1" dirty="0">
                <a:ln/>
                <a:solidFill>
                  <a:srgbClr val="DCB343"/>
                </a:solidFill>
              </a:rPr>
              <a:t>Dawes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3147" y="613201"/>
            <a:ext cx="2079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(1887)</a:t>
            </a:r>
            <a:endParaRPr lang="en-US" sz="4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6997" y="2047190"/>
            <a:ext cx="4495800" cy="4305300"/>
          </a:xfrm>
        </p:spPr>
        <p:txBody>
          <a:bodyPr anchor="t">
            <a:no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Surplus lands in Indian </a:t>
            </a: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Territory were opened to </a:t>
            </a:r>
            <a:r>
              <a:rPr lang="en-US" sz="6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white settlement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5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F365C276-C45B-494F-A8A8-7F738C8C2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84428"/>
            <a:ext cx="4030824" cy="403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8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86139" y="152400"/>
            <a:ext cx="8602824" cy="114300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rgbClr val="DCB343"/>
                </a:solidFill>
              </a:rPr>
              <a:t>Indian Boarding Schools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7849" y="5715000"/>
            <a:ext cx="8979403" cy="1143000"/>
          </a:xfrm>
        </p:spPr>
        <p:txBody>
          <a:bodyPr anchor="t">
            <a:no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“Kill the Indian, </a:t>
            </a:r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the Man.”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person and person posing for a photo&#10;&#10;Description generated with very high confidence">
            <a:extLst>
              <a:ext uri="{FF2B5EF4-FFF2-40B4-BE49-F238E27FC236}">
                <a16:creationId xmlns:a16="http://schemas.microsoft.com/office/drawing/2014/main" id="{0CCBA711-D184-4793-98E6-4F6DE10CE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91" y="1409700"/>
            <a:ext cx="700461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35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_UP2qRjBuA7M/TMBCKiqGbRI/AAAAAAAAAJM/SuB5Rk2KYak/s1600/wox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614"/>
          <a:stretch/>
        </p:blipFill>
        <p:spPr bwMode="auto">
          <a:xfrm>
            <a:off x="0" y="0"/>
            <a:ext cx="9144000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62400"/>
            <a:ext cx="9144000" cy="1249362"/>
          </a:xfrm>
          <a:solidFill>
            <a:srgbClr val="101010">
              <a:alpha val="90000"/>
            </a:srgbClr>
          </a:solidFill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 ASSIMILATION</a:t>
            </a:r>
            <a:br>
              <a:rPr lang="en-US" sz="8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65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F150B60C-5C56-435A-98E4-17B008ED9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r="7509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270248"/>
            <a:ext cx="7886700" cy="1325563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>
              <a:lnSpc>
                <a:spcPct val="90000"/>
              </a:lnSpc>
            </a:pPr>
            <a:r>
              <a:rPr lang="en-US" sz="6600" b="1" dirty="0">
                <a:ln/>
                <a:solidFill>
                  <a:srgbClr val="FFC000"/>
                </a:solidFill>
              </a:rPr>
              <a:t>Abuse at School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0600" y="1866058"/>
            <a:ext cx="7886700" cy="335756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 were:</a:t>
            </a:r>
          </a:p>
          <a:p>
            <a:pPr marL="5715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Forced to change their names</a:t>
            </a:r>
          </a:p>
          <a:p>
            <a:pPr marL="5715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Forced to cut their hair</a:t>
            </a:r>
          </a:p>
          <a:p>
            <a:pPr marL="5715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Beaten if they spoke their language</a:t>
            </a:r>
          </a:p>
          <a:p>
            <a:pPr marL="5715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 their heads smashed into walls</a:t>
            </a:r>
          </a:p>
          <a:p>
            <a:pPr marL="5715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starved for days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893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48D88221-B03F-4F4A-AE5E-ED2354F9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3030" r="4747" b="10101"/>
          <a:stretch/>
        </p:blipFill>
        <p:spPr>
          <a:xfrm>
            <a:off x="228600" y="152400"/>
            <a:ext cx="8686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59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upload.wikimedia.org/wikipedia/commons/b/b3/Male_Carlisle_School_Students_18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39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825425"/>
            <a:ext cx="9144000" cy="584775"/>
          </a:xfrm>
          <a:prstGeom prst="rect">
            <a:avLst/>
          </a:prstGeom>
          <a:solidFill>
            <a:srgbClr val="3636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Carlisle Indian School (PA),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1879-1918</a:t>
            </a:r>
          </a:p>
        </p:txBody>
      </p:sp>
    </p:spTree>
    <p:extLst>
      <p:ext uri="{BB962C8B-B14F-4D97-AF65-F5344CB8AC3E}">
        <p14:creationId xmlns:p14="http://schemas.microsoft.com/office/powerpoint/2010/main" val="7951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File:Cavalry and Indi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2712"/>
            <a:ext cx="9160042" cy="622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le:Cavalry and India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22"/>
          <a:stretch/>
        </p:blipFill>
        <p:spPr bwMode="auto">
          <a:xfrm>
            <a:off x="1" y="0"/>
            <a:ext cx="916004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le:Cavalry and India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95"/>
          <a:stretch/>
        </p:blipFill>
        <p:spPr bwMode="auto">
          <a:xfrm>
            <a:off x="-16042" y="5486400"/>
            <a:ext cx="91600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581400"/>
            <a:ext cx="9143999" cy="2895600"/>
          </a:xfrm>
        </p:spPr>
        <p:txBody>
          <a:bodyPr>
            <a:no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EFD6A3"/>
                  </a:outerShdw>
                </a:effectLst>
              </a:rPr>
              <a:t>THE INDIAN WARS</a:t>
            </a:r>
          </a:p>
        </p:txBody>
      </p:sp>
    </p:spTree>
    <p:extLst>
      <p:ext uri="{BB962C8B-B14F-4D97-AF65-F5344CB8AC3E}">
        <p14:creationId xmlns:p14="http://schemas.microsoft.com/office/powerpoint/2010/main" val="3284287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9/William-Tecumseh-Sherman.jpg/807px-William-Tecumseh-Sher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763"/>
            <a:ext cx="5408446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152400"/>
            <a:ext cx="4572000" cy="3459162"/>
          </a:xfrm>
        </p:spPr>
        <p:txBody>
          <a:bodyPr>
            <a:noAutofit/>
          </a:bodyPr>
          <a:lstStyle/>
          <a:p>
            <a:r>
              <a:rPr lang="en-US" sz="13800" dirty="0"/>
              <a:t>Final </a:t>
            </a:r>
            <a:r>
              <a:rPr lang="en-US" sz="8000" dirty="0"/>
              <a:t>Solution</a:t>
            </a:r>
            <a:endParaRPr lang="en-US" sz="8800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4114800"/>
            <a:ext cx="34307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Gen. William T. Sherman used this phrase decades before Hitler.</a:t>
            </a:r>
          </a:p>
        </p:txBody>
      </p:sp>
    </p:spTree>
    <p:extLst>
      <p:ext uri="{BB962C8B-B14F-4D97-AF65-F5344CB8AC3E}">
        <p14:creationId xmlns:p14="http://schemas.microsoft.com/office/powerpoint/2010/main" val="29575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9/William-Tecumseh-Sherman.jpg/807px-William-Tecumseh-Sher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763"/>
            <a:ext cx="5408446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838200"/>
            <a:ext cx="5257800" cy="4191000"/>
          </a:xfrm>
        </p:spPr>
        <p:txBody>
          <a:bodyPr>
            <a:normAutofit/>
          </a:bodyPr>
          <a:lstStyle/>
          <a:p>
            <a:pPr marL="114300" indent="-114300">
              <a:spcBef>
                <a:spcPts val="0"/>
              </a:spcBef>
              <a:buNone/>
            </a:pPr>
            <a:r>
              <a:rPr lang="en-US" sz="3000" i="1" dirty="0"/>
              <a:t>“Hostilities between the races will continue till the Indians are all killed or taken to a Country where they can be watched.”</a:t>
            </a:r>
          </a:p>
          <a:p>
            <a:pPr marL="114300" indent="-114300">
              <a:spcBef>
                <a:spcPts val="0"/>
              </a:spcBef>
              <a:buNone/>
            </a:pPr>
            <a:endParaRPr lang="en-US" sz="2600" i="1" dirty="0"/>
          </a:p>
          <a:p>
            <a:pPr marL="114300" indent="-114300">
              <a:spcBef>
                <a:spcPts val="0"/>
              </a:spcBef>
              <a:buNone/>
            </a:pPr>
            <a:r>
              <a:rPr lang="en-US" sz="2600" i="1" dirty="0"/>
              <a:t>		     William T. Sherman</a:t>
            </a:r>
          </a:p>
          <a:p>
            <a:pPr marL="114300" indent="-114300">
              <a:spcBef>
                <a:spcPts val="0"/>
              </a:spcBef>
              <a:buNone/>
            </a:pPr>
            <a:r>
              <a:rPr lang="en-US" sz="2600" i="1" dirty="0"/>
              <a:t>		     June 10, 1867</a:t>
            </a:r>
          </a:p>
        </p:txBody>
      </p:sp>
    </p:spTree>
    <p:extLst>
      <p:ext uri="{BB962C8B-B14F-4D97-AF65-F5344CB8AC3E}">
        <p14:creationId xmlns:p14="http://schemas.microsoft.com/office/powerpoint/2010/main" val="265715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turinghistory.gc.cuny.edu/images/gast-p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16" y="2628"/>
            <a:ext cx="9189116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038600"/>
            <a:ext cx="9144000" cy="284997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</a:schemeClr>
              </a:gs>
              <a:gs pos="77000">
                <a:schemeClr val="tx1">
                  <a:lumMod val="100000"/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56" y="1295400"/>
            <a:ext cx="9201444" cy="4738671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en-US" sz="16600" dirty="0">
                <a:ln w="28575">
                  <a:solidFill>
                    <a:schemeClr val="bg2"/>
                  </a:solidFill>
                </a:ln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  <a:latin typeface="Gin" pitchFamily="50" charset="0"/>
              </a:rPr>
              <a:t>Conquest</a:t>
            </a:r>
            <a:r>
              <a:rPr lang="en-US" sz="16600" b="1" dirty="0">
                <a:ln w="28575">
                  <a:solidFill>
                    <a:schemeClr val="bg2"/>
                  </a:solidFill>
                </a:ln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  <a:latin typeface="Gin" pitchFamily="50" charset="0"/>
              </a:rPr>
              <a:t> </a:t>
            </a:r>
            <a:br>
              <a:rPr lang="en-US" sz="6600" b="1" dirty="0">
                <a:ln w="50800"/>
                <a:effectLst>
                  <a:glow rad="63500">
                    <a:srgbClr val="F4DDBA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n" pitchFamily="50" charset="0"/>
              </a:rPr>
            </a:br>
            <a:r>
              <a:rPr lang="en-US" sz="6600" dirty="0">
                <a:ln w="50800"/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  <a:latin typeface="Gin" pitchFamily="50" charset="0"/>
              </a:rPr>
              <a:t>of the </a:t>
            </a:r>
            <a:br>
              <a:rPr lang="en-US" sz="8000" b="1" dirty="0">
                <a:ln w="50800"/>
                <a:effectLst>
                  <a:glow rad="63500">
                    <a:srgbClr val="F4DDBA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n" pitchFamily="50" charset="0"/>
              </a:rPr>
            </a:br>
            <a:r>
              <a:rPr lang="en-US" sz="9600" b="1" dirty="0">
                <a:ln w="9525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n" pitchFamily="50" charset="0"/>
              </a:rPr>
              <a:t>American West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152400"/>
            <a:ext cx="9223476" cy="144780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rgbClr val="DCB343"/>
                </a:solidFill>
              </a:rPr>
              <a:t>Battle of Little Bighorn</a:t>
            </a:r>
            <a:endParaRPr lang="en-US" sz="4000" b="1" dirty="0">
              <a:ln/>
              <a:solidFill>
                <a:srgbClr val="DCB34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1515368"/>
            <a:ext cx="419099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Gold found on Native lands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Supposed to move to reservations</a:t>
            </a:r>
          </a:p>
          <a:p>
            <a:endParaRPr lang="en-US" sz="2800" i="1" dirty="0"/>
          </a:p>
          <a:p>
            <a:r>
              <a:rPr lang="en-US" sz="3200" b="1" u="sng" dirty="0">
                <a:solidFill>
                  <a:schemeClr val="bg1"/>
                </a:solidFill>
              </a:rPr>
              <a:t>Results?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Indians defeat U.S.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NOT Victory! Why?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Indians lose more land</a:t>
            </a:r>
          </a:p>
        </p:txBody>
      </p:sp>
      <p:pic>
        <p:nvPicPr>
          <p:cNvPr id="5" name="Content Placeholder 5" descr="A person holding a sign&#10;&#10;Description generated with very high confidence">
            <a:extLst>
              <a:ext uri="{FF2B5EF4-FFF2-40B4-BE49-F238E27FC236}">
                <a16:creationId xmlns:a16="http://schemas.microsoft.com/office/drawing/2014/main" id="{9557BF09-4955-4225-83D9-2A00A502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3846"/>
            <a:ext cx="4191000" cy="51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2.staticflickr.com/1413/5116221628_798af665e3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37021"/>
            <a:ext cx="8229600" cy="259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1890, all tribes had been placed on </a:t>
            </a:r>
            <a:r>
              <a:rPr lang="en-US" sz="10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reservations</a:t>
            </a:r>
          </a:p>
          <a:p>
            <a:pPr marL="0" indent="0" algn="ctr">
              <a:buNone/>
            </a:pPr>
            <a:endParaRPr lang="en-US" sz="10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6889" y="6474023"/>
            <a:ext cx="30909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Some rights reserved by SG_Design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EEFD373-6C1E-42C4-B9CE-0AFC5E462A93}"/>
              </a:ext>
            </a:extLst>
          </p:cNvPr>
          <p:cNvSpPr txBox="1">
            <a:spLocks/>
          </p:cNvSpPr>
          <p:nvPr/>
        </p:nvSpPr>
        <p:spPr>
          <a:xfrm>
            <a:off x="304800" y="5715000"/>
            <a:ext cx="8686800" cy="95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1" dirty="0">
                <a:solidFill>
                  <a:schemeClr val="bg1"/>
                </a:solidFill>
                <a:hlinkClick r:id="rId3"/>
              </a:rPr>
              <a:t>http://www.slate.com/culture/2018/04/the-chinese-must-go-by-beth-lew-williams-reviewed.html</a:t>
            </a:r>
            <a:endParaRPr lang="en-US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7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810000"/>
            <a:ext cx="3055230" cy="23241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Last Tribe to offer armed resistance to the U.S.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3512430" cy="2286000"/>
          </a:xfrm>
        </p:spPr>
        <p:txBody>
          <a:bodyPr>
            <a:noAutofit/>
          </a:bodyPr>
          <a:lstStyle/>
          <a:p>
            <a:r>
              <a:rPr sz="7200" b="1" dirty="0"/>
              <a:t>Apache Wars</a:t>
            </a:r>
            <a:endParaRPr lang="en-US" sz="72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30" y="0"/>
            <a:ext cx="5631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767310" y="5638800"/>
            <a:ext cx="304800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Geronimo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590800"/>
            <a:ext cx="351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1849-1886</a:t>
            </a:r>
          </a:p>
        </p:txBody>
      </p:sp>
    </p:spTree>
    <p:extLst>
      <p:ext uri="{BB962C8B-B14F-4D97-AF65-F5344CB8AC3E}">
        <p14:creationId xmlns:p14="http://schemas.microsoft.com/office/powerpoint/2010/main" val="2932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9B4D17B-6B71-4FB1-A43B-5E68C9789E4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969" y="228600"/>
            <a:ext cx="897206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7178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4724400"/>
            <a:ext cx="9144000" cy="107721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prstClr val="black"/>
                </a:solidFill>
              </a:rPr>
              <a:t>The last armed conflict between the U.S. Army and Native Americans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6553200" cy="2057400"/>
          </a:xfrm>
        </p:spPr>
        <p:txBody>
          <a:bodyPr>
            <a:noAutofit/>
          </a:bodyPr>
          <a:lstStyle/>
          <a:p>
            <a:r>
              <a:rPr lang="en-US" sz="7200" dirty="0"/>
              <a:t>Wounded Knee Massacre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7620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prstClr val="black"/>
                </a:solidFill>
              </a:rPr>
              <a:t>1890</a:t>
            </a:r>
          </a:p>
        </p:txBody>
      </p:sp>
    </p:spTree>
    <p:extLst>
      <p:ext uri="{BB962C8B-B14F-4D97-AF65-F5344CB8AC3E}">
        <p14:creationId xmlns:p14="http://schemas.microsoft.com/office/powerpoint/2010/main" val="283341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9151"/>
            <a:ext cx="9144000" cy="3067049"/>
          </a:xfrm>
        </p:spPr>
        <p:txBody>
          <a:bodyPr>
            <a:normAutofit/>
          </a:bodyPr>
          <a:lstStyle/>
          <a:p>
            <a:r>
              <a:rPr lang="en-US" sz="1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genocide</a:t>
            </a:r>
            <a:endParaRPr lang="en-US" sz="11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EC39B-C875-40A3-AE91-6100CA26FCFC}"/>
              </a:ext>
            </a:extLst>
          </p:cNvPr>
          <p:cNvSpPr txBox="1"/>
          <p:nvPr/>
        </p:nvSpPr>
        <p:spPr>
          <a:xfrm>
            <a:off x="5622985" y="6150114"/>
            <a:ext cx="3526766" cy="70788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prstClr val="black"/>
                </a:solidFill>
              </a:rPr>
              <a:t>90 men </a:t>
            </a:r>
          </a:p>
          <a:p>
            <a:pPr algn="ctr"/>
            <a:r>
              <a:rPr lang="en-US" sz="2000" b="1" i="1" dirty="0">
                <a:solidFill>
                  <a:prstClr val="black"/>
                </a:solidFill>
              </a:rPr>
              <a:t>200 women &amp; children</a:t>
            </a:r>
          </a:p>
        </p:txBody>
      </p:sp>
    </p:spTree>
    <p:extLst>
      <p:ext uri="{BB962C8B-B14F-4D97-AF65-F5344CB8AC3E}">
        <p14:creationId xmlns:p14="http://schemas.microsoft.com/office/powerpoint/2010/main" val="413807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indoor, table, floor, wall&#10;&#10;Description generated with very high confidence">
            <a:extLst>
              <a:ext uri="{FF2B5EF4-FFF2-40B4-BE49-F238E27FC236}">
                <a16:creationId xmlns:a16="http://schemas.microsoft.com/office/drawing/2014/main" id="{30D1A1E3-34AC-4435-9DA1-E4CF1ECF6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8" r="5459"/>
          <a:stretch/>
        </p:blipFill>
        <p:spPr>
          <a:xfrm>
            <a:off x="0" y="-7620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9151"/>
            <a:ext cx="9144000" cy="4667249"/>
          </a:xfrm>
        </p:spPr>
        <p:txBody>
          <a:bodyPr>
            <a:normAutofit fontScale="90000"/>
          </a:bodyPr>
          <a:lstStyle/>
          <a:p>
            <a:r>
              <a:rPr lang="en-US" sz="1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Museum Exhibit</a:t>
            </a:r>
            <a:endParaRPr lang="en-US" sz="11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567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turinghistory.gc.cuny.edu/images/gast-p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16" y="2628"/>
            <a:ext cx="9189116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116" y="2287314"/>
            <a:ext cx="9189116" cy="114300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ACCOMPLISHED</a:t>
            </a:r>
          </a:p>
        </p:txBody>
      </p:sp>
    </p:spTree>
    <p:extLst>
      <p:ext uri="{BB962C8B-B14F-4D97-AF65-F5344CB8AC3E}">
        <p14:creationId xmlns:p14="http://schemas.microsoft.com/office/powerpoint/2010/main" val="1078804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turinghistory.gc.cuny.edu/images/gast-p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16" y="2628"/>
            <a:ext cx="9189116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116" y="2287314"/>
            <a:ext cx="9189116" cy="11430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QUITE</a:t>
            </a:r>
            <a:endParaRPr 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72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turinghistory.gc.cuny.edu/images/gast-p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16" y="2628"/>
            <a:ext cx="9189116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096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There’s still stuff </a:t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my way!</a:t>
            </a:r>
          </a:p>
        </p:txBody>
      </p:sp>
    </p:spTree>
    <p:extLst>
      <p:ext uri="{BB962C8B-B14F-4D97-AF65-F5344CB8AC3E}">
        <p14:creationId xmlns:p14="http://schemas.microsoft.com/office/powerpoint/2010/main" val="117263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3810000"/>
          </a:xfrm>
        </p:spPr>
        <p:txBody>
          <a:bodyPr>
            <a:normAutofit/>
          </a:bodyPr>
          <a:lstStyle/>
          <a:p>
            <a:r>
              <a:rPr lang="en-US" sz="8400" dirty="0">
                <a:ln w="1841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n" pitchFamily="2" charset="0"/>
              </a:rPr>
              <a:t>Transcontinental</a:t>
            </a:r>
            <a:r>
              <a:rPr lang="en-US" sz="8000" dirty="0">
                <a:ln w="1841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n" pitchFamily="2" charset="0"/>
              </a:rPr>
              <a:t> </a:t>
            </a:r>
            <a:br>
              <a:rPr lang="en-US" sz="7200" dirty="0">
                <a:ln w="1841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n" pitchFamily="2" charset="0"/>
              </a:rPr>
            </a:br>
            <a:r>
              <a:rPr lang="en-US" sz="15000" dirty="0">
                <a:ln w="571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n" pitchFamily="2" charset="0"/>
              </a:rPr>
              <a:t>Railroads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9246" y="6474023"/>
            <a:ext cx="2153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Photo Credit: Mr Snrub</a:t>
            </a:r>
          </a:p>
        </p:txBody>
      </p:sp>
    </p:spTree>
    <p:extLst>
      <p:ext uri="{BB962C8B-B14F-4D97-AF65-F5344CB8AC3E}">
        <p14:creationId xmlns:p14="http://schemas.microsoft.com/office/powerpoint/2010/main" val="34050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2.staticflickr.com/1152/595800194_0ff6819918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305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b="1" i="1" dirty="0">
                <a:latin typeface="+mn-lt"/>
              </a:rPr>
              <a:t>If this car were a train...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38800" y="6400800"/>
            <a:ext cx="2802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Seth W.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3-eu-west-1.amazonaws.com/lookandlearn-preview/XB/XB246/XB2466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10313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05800" cy="1143000"/>
          </a:xfrm>
        </p:spPr>
        <p:txBody>
          <a:bodyPr>
            <a:noAutofit/>
          </a:bodyPr>
          <a:lstStyle/>
          <a:p>
            <a:pPr algn="l"/>
            <a:r>
              <a:rPr lang="en-US" b="1" i="1" dirty="0">
                <a:effectLst>
                  <a:glow rad="101600">
                    <a:srgbClr val="CCD4E8">
                      <a:alpha val="60000"/>
                    </a:srgbClr>
                  </a:glow>
                </a:effectLst>
                <a:latin typeface="+mn-lt"/>
              </a:rPr>
              <a:t>This just isn’t </a:t>
            </a:r>
            <a:br>
              <a:rPr lang="en-US" b="1" i="1" dirty="0">
                <a:effectLst>
                  <a:glow rad="101600">
                    <a:srgbClr val="CCD4E8">
                      <a:alpha val="60000"/>
                    </a:srgbClr>
                  </a:glow>
                </a:effectLst>
                <a:latin typeface="+mn-lt"/>
              </a:rPr>
            </a:br>
            <a:r>
              <a:rPr lang="en-US" b="1" i="1" dirty="0">
                <a:effectLst>
                  <a:glow rad="101600">
                    <a:srgbClr val="CCD4E8">
                      <a:alpha val="60000"/>
                    </a:srgbClr>
                  </a:glow>
                </a:effectLst>
                <a:latin typeface="+mn-lt"/>
              </a:rPr>
              <a:t>going to work...</a:t>
            </a:r>
          </a:p>
        </p:txBody>
      </p:sp>
    </p:spTree>
    <p:extLst>
      <p:ext uri="{BB962C8B-B14F-4D97-AF65-F5344CB8AC3E}">
        <p14:creationId xmlns:p14="http://schemas.microsoft.com/office/powerpoint/2010/main" val="84824022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l War">
      <a:majorFont>
        <a:latin typeface="Gin"/>
        <a:ea typeface=""/>
        <a:cs typeface=""/>
      </a:majorFont>
      <a:minorFont>
        <a:latin typeface="Century School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16010</TotalTime>
  <Words>441</Words>
  <Application>Microsoft Office PowerPoint</Application>
  <PresentationFormat>On-screen Show (4:3)</PresentationFormat>
  <Paragraphs>83</Paragraphs>
  <Slides>36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Century Schoolbook</vt:lpstr>
      <vt:lpstr>Calibri</vt:lpstr>
      <vt:lpstr>Gin</vt:lpstr>
      <vt:lpstr>Arial</vt:lpstr>
      <vt:lpstr>Office Theme</vt:lpstr>
      <vt:lpstr>(1) What are some key differences between the left and right sides of both photos?  (2) What do you think happened to the people in these two pictures?</vt:lpstr>
      <vt:lpstr>US 8.92 &amp; 8.93</vt:lpstr>
      <vt:lpstr>Conquest  of the  American West</vt:lpstr>
      <vt:lpstr>MISSION ACCOMPLISHED</vt:lpstr>
      <vt:lpstr>NOT QUITE</vt:lpstr>
      <vt:lpstr>PowerPoint Presentation</vt:lpstr>
      <vt:lpstr>Transcontinental  Railroads</vt:lpstr>
      <vt:lpstr>If this car were a train...</vt:lpstr>
      <vt:lpstr>This just isn’t  going to work...</vt:lpstr>
      <vt:lpstr>BYE, SON!</vt:lpstr>
      <vt:lpstr>Prior to 1870, MILLIONS of buffalo roamed the Great Plains.</vt:lpstr>
      <vt:lpstr>By 1900, they were nearly EXTINCT.</vt:lpstr>
      <vt:lpstr>Plains Indians</vt:lpstr>
      <vt:lpstr>The Indians were also  in the way</vt:lpstr>
      <vt:lpstr>PowerPoint Presentation</vt:lpstr>
      <vt:lpstr>FREE LAND</vt:lpstr>
      <vt:lpstr>PowerPoint Presentation</vt:lpstr>
      <vt:lpstr>PowerPoint Presentation</vt:lpstr>
      <vt:lpstr>PowerPoint Presentation</vt:lpstr>
      <vt:lpstr>Dawes Act</vt:lpstr>
      <vt:lpstr>Dawes Act</vt:lpstr>
      <vt:lpstr>Indian Boarding Schools</vt:lpstr>
      <vt:lpstr>GOAL: ASSIMILATION  </vt:lpstr>
      <vt:lpstr>Abuse at School</vt:lpstr>
      <vt:lpstr>PowerPoint Presentation</vt:lpstr>
      <vt:lpstr>PowerPoint Presentation</vt:lpstr>
      <vt:lpstr>THE INDIAN WARS</vt:lpstr>
      <vt:lpstr>Final Solution</vt:lpstr>
      <vt:lpstr>PowerPoint Presentation</vt:lpstr>
      <vt:lpstr>Battle of Little Bighorn</vt:lpstr>
      <vt:lpstr>PowerPoint Presentation</vt:lpstr>
      <vt:lpstr>Apache Wars</vt:lpstr>
      <vt:lpstr>PowerPoint Presentation</vt:lpstr>
      <vt:lpstr>Wounded Knee Massacre</vt:lpstr>
      <vt:lpstr>genocide</vt:lpstr>
      <vt:lpstr>Virtual Museum Exhibit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Conquest of the American West</dc:title>
  <dc:creator>Tom Richey</dc:creator>
  <cp:keywords>Transcontinental Railroads</cp:keywords>
  <cp:lastModifiedBy>nicole.bronsted@gmail.com</cp:lastModifiedBy>
  <cp:revision>564</cp:revision>
  <dcterms:created xsi:type="dcterms:W3CDTF">2011-01-12T02:35:30Z</dcterms:created>
  <dcterms:modified xsi:type="dcterms:W3CDTF">2018-04-05T03:42:51Z</dcterms:modified>
</cp:coreProperties>
</file>