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219" r:id="rId1"/>
  </p:sldMasterIdLst>
  <p:notesMasterIdLst>
    <p:notesMasterId r:id="rId17"/>
  </p:notesMasterIdLst>
  <p:sldIdLst>
    <p:sldId id="257" r:id="rId2"/>
    <p:sldId id="260" r:id="rId3"/>
    <p:sldId id="262" r:id="rId4"/>
    <p:sldId id="263" r:id="rId5"/>
    <p:sldId id="264" r:id="rId6"/>
    <p:sldId id="265" r:id="rId7"/>
    <p:sldId id="266" r:id="rId8"/>
    <p:sldId id="267" r:id="rId9"/>
    <p:sldId id="269" r:id="rId10"/>
    <p:sldId id="270" r:id="rId11"/>
    <p:sldId id="272" r:id="rId12"/>
    <p:sldId id="274" r:id="rId13"/>
    <p:sldId id="271" r:id="rId14"/>
    <p:sldId id="273" r:id="rId15"/>
    <p:sldId id="27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1" autoAdjust="0"/>
    <p:restoredTop sz="79224" autoAdjust="0"/>
  </p:normalViewPr>
  <p:slideViewPr>
    <p:cSldViewPr snapToGrid="0">
      <p:cViewPr varScale="1">
        <p:scale>
          <a:sx n="68" d="100"/>
          <a:sy n="68" d="100"/>
        </p:scale>
        <p:origin x="112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C606F-F1E7-447F-934B-2EFDB46B3174}" type="datetimeFigureOut">
              <a:rPr lang="en-US" smtClean="0"/>
              <a:t>11/17/2017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FFAFFE-59E0-4F06-80A8-703909F2D63A}" type="slidenum">
              <a:rPr lang="en-US" smtClean="0"/>
              <a:t>‹#›</a:t>
            </a:fld>
            <a:endParaRPr lang="en-US"/>
          </a:p>
        </p:txBody>
      </p:sp>
    </p:spTree>
    <p:extLst>
      <p:ext uri="{BB962C8B-B14F-4D97-AF65-F5344CB8AC3E}">
        <p14:creationId xmlns:p14="http://schemas.microsoft.com/office/powerpoint/2010/main" val="3067031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to reinforce the lesson on Declaring Independence by building student vocabulary about common U.S. terms they will need to know for future classes and to be good citizens. </a:t>
            </a:r>
          </a:p>
        </p:txBody>
      </p:sp>
      <p:sp>
        <p:nvSpPr>
          <p:cNvPr id="4" name="Slide Number Placeholder 3"/>
          <p:cNvSpPr>
            <a:spLocks noGrp="1"/>
          </p:cNvSpPr>
          <p:nvPr>
            <p:ph type="sldNum" sz="quarter" idx="10"/>
          </p:nvPr>
        </p:nvSpPr>
        <p:spPr/>
        <p:txBody>
          <a:bodyPr/>
          <a:lstStyle/>
          <a:p>
            <a:fld id="{52FFAFFE-59E0-4F06-80A8-703909F2D63A}" type="slidenum">
              <a:rPr lang="en-US" smtClean="0"/>
              <a:t>1</a:t>
            </a:fld>
            <a:endParaRPr lang="en-US"/>
          </a:p>
        </p:txBody>
      </p:sp>
    </p:spTree>
    <p:extLst>
      <p:ext uri="{BB962C8B-B14F-4D97-AF65-F5344CB8AC3E}">
        <p14:creationId xmlns:p14="http://schemas.microsoft.com/office/powerpoint/2010/main" val="158351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addresses Marzano’s steps two and three. The meme allows the student to graphically and textually express what they believe each word means. It also forces them to evaluate what they know about the word and apply it to something ironic and even funny. I will monitor students as they complete this activity. </a:t>
            </a:r>
          </a:p>
        </p:txBody>
      </p:sp>
      <p:sp>
        <p:nvSpPr>
          <p:cNvPr id="4" name="Slide Number Placeholder 3"/>
          <p:cNvSpPr>
            <a:spLocks noGrp="1"/>
          </p:cNvSpPr>
          <p:nvPr>
            <p:ph type="sldNum" sz="quarter" idx="10"/>
          </p:nvPr>
        </p:nvSpPr>
        <p:spPr/>
        <p:txBody>
          <a:bodyPr/>
          <a:lstStyle/>
          <a:p>
            <a:fld id="{52FFAFFE-59E0-4F06-80A8-703909F2D63A}" type="slidenum">
              <a:rPr lang="en-US" smtClean="0"/>
              <a:t>10</a:t>
            </a:fld>
            <a:endParaRPr lang="en-US"/>
          </a:p>
        </p:txBody>
      </p:sp>
    </p:spTree>
    <p:extLst>
      <p:ext uri="{BB962C8B-B14F-4D97-AF65-F5344CB8AC3E}">
        <p14:creationId xmlns:p14="http://schemas.microsoft.com/office/powerpoint/2010/main" val="2609185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addresses Marzano’s step five. The groups of students will each take turns presenting their memes to the class, justify their work, and helps other students obtain a deeper understanding of each vocabulary word. </a:t>
            </a:r>
          </a:p>
        </p:txBody>
      </p:sp>
      <p:sp>
        <p:nvSpPr>
          <p:cNvPr id="4" name="Slide Number Placeholder 3"/>
          <p:cNvSpPr>
            <a:spLocks noGrp="1"/>
          </p:cNvSpPr>
          <p:nvPr>
            <p:ph type="sldNum" sz="quarter" idx="10"/>
          </p:nvPr>
        </p:nvSpPr>
        <p:spPr/>
        <p:txBody>
          <a:bodyPr/>
          <a:lstStyle/>
          <a:p>
            <a:fld id="{52FFAFFE-59E0-4F06-80A8-703909F2D63A}" type="slidenum">
              <a:rPr lang="en-US" smtClean="0"/>
              <a:t>11</a:t>
            </a:fld>
            <a:endParaRPr lang="en-US"/>
          </a:p>
        </p:txBody>
      </p:sp>
    </p:spTree>
    <p:extLst>
      <p:ext uri="{BB962C8B-B14F-4D97-AF65-F5344CB8AC3E}">
        <p14:creationId xmlns:p14="http://schemas.microsoft.com/office/powerpoint/2010/main" val="1410357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have a “word wall” full of graphic representations of historical vocabulary, concepts, events, and more. I will name it the “Berlin Wall.” </a:t>
            </a:r>
          </a:p>
        </p:txBody>
      </p:sp>
      <p:sp>
        <p:nvSpPr>
          <p:cNvPr id="4" name="Slide Number Placeholder 3"/>
          <p:cNvSpPr>
            <a:spLocks noGrp="1"/>
          </p:cNvSpPr>
          <p:nvPr>
            <p:ph type="sldNum" sz="quarter" idx="10"/>
          </p:nvPr>
        </p:nvSpPr>
        <p:spPr/>
        <p:txBody>
          <a:bodyPr/>
          <a:lstStyle/>
          <a:p>
            <a:fld id="{52FFAFFE-59E0-4F06-80A8-703909F2D63A}" type="slidenum">
              <a:rPr lang="en-US" smtClean="0"/>
              <a:t>12</a:t>
            </a:fld>
            <a:endParaRPr lang="en-US"/>
          </a:p>
        </p:txBody>
      </p:sp>
    </p:spTree>
    <p:extLst>
      <p:ext uri="{BB962C8B-B14F-4D97-AF65-F5344CB8AC3E}">
        <p14:creationId xmlns:p14="http://schemas.microsoft.com/office/powerpoint/2010/main" val="2948852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addresses Marzano’s step four, as it exposes the students to an activity to deepen their understanding. They must use each word within their “break-up” letter to Great Britain (or their Declaration of Independence.) This also again addresses Marzano’s step five as they share their letters with others in the class. </a:t>
            </a:r>
          </a:p>
        </p:txBody>
      </p:sp>
      <p:sp>
        <p:nvSpPr>
          <p:cNvPr id="4" name="Slide Number Placeholder 3"/>
          <p:cNvSpPr>
            <a:spLocks noGrp="1"/>
          </p:cNvSpPr>
          <p:nvPr>
            <p:ph type="sldNum" sz="quarter" idx="10"/>
          </p:nvPr>
        </p:nvSpPr>
        <p:spPr/>
        <p:txBody>
          <a:bodyPr/>
          <a:lstStyle/>
          <a:p>
            <a:fld id="{52FFAFFE-59E0-4F06-80A8-703909F2D63A}" type="slidenum">
              <a:rPr lang="en-US" smtClean="0"/>
              <a:t>13</a:t>
            </a:fld>
            <a:endParaRPr lang="en-US"/>
          </a:p>
        </p:txBody>
      </p:sp>
    </p:spTree>
    <p:extLst>
      <p:ext uri="{BB962C8B-B14F-4D97-AF65-F5344CB8AC3E}">
        <p14:creationId xmlns:p14="http://schemas.microsoft.com/office/powerpoint/2010/main" val="672128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addresses Marzano’s step six, which reinforces each term by playing games and involving them in activities. I will model another word (like frog and jump) for Pictionary and Charades. Then the student will choose a card. There will be two cards for each vocabulary word – one requiring the student to act it out, another requiring the student to slowly draw the image. The class has to guess</a:t>
            </a:r>
          </a:p>
        </p:txBody>
      </p:sp>
      <p:sp>
        <p:nvSpPr>
          <p:cNvPr id="4" name="Slide Number Placeholder 3"/>
          <p:cNvSpPr>
            <a:spLocks noGrp="1"/>
          </p:cNvSpPr>
          <p:nvPr>
            <p:ph type="sldNum" sz="quarter" idx="10"/>
          </p:nvPr>
        </p:nvSpPr>
        <p:spPr/>
        <p:txBody>
          <a:bodyPr/>
          <a:lstStyle/>
          <a:p>
            <a:fld id="{52FFAFFE-59E0-4F06-80A8-703909F2D63A}" type="slidenum">
              <a:rPr lang="en-US" smtClean="0"/>
              <a:t>14</a:t>
            </a:fld>
            <a:endParaRPr lang="en-US"/>
          </a:p>
        </p:txBody>
      </p:sp>
    </p:spTree>
    <p:extLst>
      <p:ext uri="{BB962C8B-B14F-4D97-AF65-F5344CB8AC3E}">
        <p14:creationId xmlns:p14="http://schemas.microsoft.com/office/powerpoint/2010/main" val="1952781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transitional video to end on a “light note.” The class has discussed the reasons for the American Declaration of Independence, now they will begin to learn about the actual war effort. </a:t>
            </a:r>
          </a:p>
        </p:txBody>
      </p:sp>
      <p:sp>
        <p:nvSpPr>
          <p:cNvPr id="4" name="Slide Number Placeholder 3"/>
          <p:cNvSpPr>
            <a:spLocks noGrp="1"/>
          </p:cNvSpPr>
          <p:nvPr>
            <p:ph type="sldNum" sz="quarter" idx="10"/>
          </p:nvPr>
        </p:nvSpPr>
        <p:spPr/>
        <p:txBody>
          <a:bodyPr/>
          <a:lstStyle/>
          <a:p>
            <a:fld id="{52FFAFFE-59E0-4F06-80A8-703909F2D63A}" type="slidenum">
              <a:rPr lang="en-US" smtClean="0"/>
              <a:t>15</a:t>
            </a:fld>
            <a:endParaRPr lang="en-US"/>
          </a:p>
        </p:txBody>
      </p:sp>
    </p:spTree>
    <p:extLst>
      <p:ext uri="{BB962C8B-B14F-4D97-AF65-F5344CB8AC3E}">
        <p14:creationId xmlns:p14="http://schemas.microsoft.com/office/powerpoint/2010/main" val="890994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chose these words because (1) they are on Marzano’s vocabulary word listing and (2) they are either abstract words that may or may not be used often (liberty, tyranny)  or a concrete word (petition) that is not used as often but may be applicable to their involvement in legislative process later in life. </a:t>
            </a:r>
          </a:p>
        </p:txBody>
      </p:sp>
      <p:sp>
        <p:nvSpPr>
          <p:cNvPr id="4" name="Slide Number Placeholder 3"/>
          <p:cNvSpPr>
            <a:spLocks noGrp="1"/>
          </p:cNvSpPr>
          <p:nvPr>
            <p:ph type="sldNum" sz="quarter" idx="10"/>
          </p:nvPr>
        </p:nvSpPr>
        <p:spPr/>
        <p:txBody>
          <a:bodyPr/>
          <a:lstStyle/>
          <a:p>
            <a:fld id="{52FFAFFE-59E0-4F06-80A8-703909F2D63A}" type="slidenum">
              <a:rPr lang="en-US" smtClean="0"/>
              <a:t>2</a:t>
            </a:fld>
            <a:endParaRPr lang="en-US"/>
          </a:p>
        </p:txBody>
      </p:sp>
    </p:spTree>
    <p:extLst>
      <p:ext uri="{BB962C8B-B14F-4D97-AF65-F5344CB8AC3E}">
        <p14:creationId xmlns:p14="http://schemas.microsoft.com/office/powerpoint/2010/main" val="408839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chose these words because (1) they are on Marzano’s vocabulary word listing and (2) because they are essential to the understanding of the U.S.’s founding documents. (Declaration of Independence and the Constitution) </a:t>
            </a:r>
          </a:p>
        </p:txBody>
      </p:sp>
      <p:sp>
        <p:nvSpPr>
          <p:cNvPr id="4" name="Slide Number Placeholder 3"/>
          <p:cNvSpPr>
            <a:spLocks noGrp="1"/>
          </p:cNvSpPr>
          <p:nvPr>
            <p:ph type="sldNum" sz="quarter" idx="10"/>
          </p:nvPr>
        </p:nvSpPr>
        <p:spPr/>
        <p:txBody>
          <a:bodyPr/>
          <a:lstStyle/>
          <a:p>
            <a:fld id="{52FFAFFE-59E0-4F06-80A8-703909F2D63A}" type="slidenum">
              <a:rPr lang="en-US" smtClean="0"/>
              <a:t>3</a:t>
            </a:fld>
            <a:endParaRPr lang="en-US"/>
          </a:p>
        </p:txBody>
      </p:sp>
    </p:spTree>
    <p:extLst>
      <p:ext uri="{BB962C8B-B14F-4D97-AF65-F5344CB8AC3E}">
        <p14:creationId xmlns:p14="http://schemas.microsoft.com/office/powerpoint/2010/main" val="1818160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“Liberty” is very similar to the word freedom, and it is the power to choose or act for yourself without restrictions or control. Patrick Henry stated in his speech that he would rather die than not be able to choose his own path. </a:t>
            </a:r>
          </a:p>
        </p:txBody>
      </p:sp>
      <p:sp>
        <p:nvSpPr>
          <p:cNvPr id="4" name="Slide Number Placeholder 3"/>
          <p:cNvSpPr>
            <a:spLocks noGrp="1"/>
          </p:cNvSpPr>
          <p:nvPr>
            <p:ph type="sldNum" sz="quarter" idx="10"/>
          </p:nvPr>
        </p:nvSpPr>
        <p:spPr/>
        <p:txBody>
          <a:bodyPr/>
          <a:lstStyle/>
          <a:p>
            <a:fld id="{52FFAFFE-59E0-4F06-80A8-703909F2D63A}" type="slidenum">
              <a:rPr lang="en-US" smtClean="0"/>
              <a:t>4</a:t>
            </a:fld>
            <a:endParaRPr lang="en-US"/>
          </a:p>
        </p:txBody>
      </p:sp>
    </p:spTree>
    <p:extLst>
      <p:ext uri="{BB962C8B-B14F-4D97-AF65-F5344CB8AC3E}">
        <p14:creationId xmlns:p14="http://schemas.microsoft.com/office/powerpoint/2010/main" val="3725577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2000"/>
              </a:lnSpc>
              <a:buFont typeface="Wingdings" panose="05000000000000000000" pitchFamily="2" charset="2"/>
              <a:buChar char="Ø"/>
            </a:pPr>
            <a:r>
              <a:rPr lang="en-US" sz="1200" i="1" dirty="0">
                <a:solidFill>
                  <a:schemeClr val="accent3">
                    <a:lumMod val="95000"/>
                  </a:schemeClr>
                </a:solidFill>
              </a:rPr>
              <a:t>Severe or harsh treatment</a:t>
            </a:r>
          </a:p>
          <a:p>
            <a:pPr>
              <a:lnSpc>
                <a:spcPct val="102000"/>
              </a:lnSpc>
              <a:buFont typeface="Wingdings" panose="05000000000000000000" pitchFamily="2" charset="2"/>
              <a:buChar char="Ø"/>
            </a:pPr>
            <a:r>
              <a:rPr lang="en-US" sz="1200" i="1" dirty="0">
                <a:solidFill>
                  <a:schemeClr val="accent3">
                    <a:lumMod val="95000"/>
                  </a:schemeClr>
                </a:solidFill>
              </a:rPr>
              <a:t>Oppressive government</a:t>
            </a:r>
          </a:p>
          <a:p>
            <a:pPr>
              <a:lnSpc>
                <a:spcPct val="102000"/>
              </a:lnSpc>
              <a:buFont typeface="Wingdings" panose="05000000000000000000" pitchFamily="2" charset="2"/>
              <a:buChar char="Ø"/>
            </a:pPr>
            <a:r>
              <a:rPr lang="en-US" sz="1200" i="1" dirty="0">
                <a:solidFill>
                  <a:schemeClr val="accent3">
                    <a:lumMod val="95000"/>
                  </a:schemeClr>
                </a:solidFill>
              </a:rPr>
              <a:t>Cruel and unfair treatment by someone in authority</a:t>
            </a:r>
          </a:p>
          <a:p>
            <a:endParaRPr lang="en-US" dirty="0"/>
          </a:p>
        </p:txBody>
      </p:sp>
      <p:sp>
        <p:nvSpPr>
          <p:cNvPr id="4" name="Slide Number Placeholder 3"/>
          <p:cNvSpPr>
            <a:spLocks noGrp="1"/>
          </p:cNvSpPr>
          <p:nvPr>
            <p:ph type="sldNum" sz="quarter" idx="10"/>
          </p:nvPr>
        </p:nvSpPr>
        <p:spPr/>
        <p:txBody>
          <a:bodyPr/>
          <a:lstStyle/>
          <a:p>
            <a:fld id="{52FFAFFE-59E0-4F06-80A8-703909F2D63A}" type="slidenum">
              <a:rPr lang="en-US" smtClean="0"/>
              <a:t>5</a:t>
            </a:fld>
            <a:endParaRPr lang="en-US"/>
          </a:p>
        </p:txBody>
      </p:sp>
    </p:spTree>
    <p:extLst>
      <p:ext uri="{BB962C8B-B14F-4D97-AF65-F5344CB8AC3E}">
        <p14:creationId xmlns:p14="http://schemas.microsoft.com/office/powerpoint/2010/main" val="2752612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accent3">
                    <a:lumMod val="95000"/>
                  </a:schemeClr>
                </a:solidFill>
              </a:rPr>
              <a:t>A petition is a document that outlines a complaint and has many signatures that agree with that complaint. The petition is given to the government to fix the law. The King of England refused to even hear/see the petition given by the American colonists! </a:t>
            </a:r>
          </a:p>
          <a:p>
            <a:endParaRPr lang="en-US" dirty="0"/>
          </a:p>
        </p:txBody>
      </p:sp>
      <p:sp>
        <p:nvSpPr>
          <p:cNvPr id="4" name="Slide Number Placeholder 3"/>
          <p:cNvSpPr>
            <a:spLocks noGrp="1"/>
          </p:cNvSpPr>
          <p:nvPr>
            <p:ph type="sldNum" sz="quarter" idx="10"/>
          </p:nvPr>
        </p:nvSpPr>
        <p:spPr/>
        <p:txBody>
          <a:bodyPr/>
          <a:lstStyle/>
          <a:p>
            <a:fld id="{52FFAFFE-59E0-4F06-80A8-703909F2D63A}" type="slidenum">
              <a:rPr lang="en-US" smtClean="0"/>
              <a:t>6</a:t>
            </a:fld>
            <a:endParaRPr lang="en-US"/>
          </a:p>
        </p:txBody>
      </p:sp>
    </p:spTree>
    <p:extLst>
      <p:ext uri="{BB962C8B-B14F-4D97-AF65-F5344CB8AC3E}">
        <p14:creationId xmlns:p14="http://schemas.microsoft.com/office/powerpoint/2010/main" val="659266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accent3">
                    <a:lumMod val="95000"/>
                  </a:schemeClr>
                </a:solidFill>
              </a:rPr>
              <a:t>To ratify means to confirm, approve, or sign. The Declaration of Independence and the Constitution were “ratified” by acquiring the appropriate signatures and/or approvals. All amendments to the U.S. Constitution have to be “ratified” or approved!</a:t>
            </a:r>
          </a:p>
          <a:p>
            <a:endParaRPr lang="en-US" dirty="0"/>
          </a:p>
        </p:txBody>
      </p:sp>
      <p:sp>
        <p:nvSpPr>
          <p:cNvPr id="4" name="Slide Number Placeholder 3"/>
          <p:cNvSpPr>
            <a:spLocks noGrp="1"/>
          </p:cNvSpPr>
          <p:nvPr>
            <p:ph type="sldNum" sz="quarter" idx="10"/>
          </p:nvPr>
        </p:nvSpPr>
        <p:spPr/>
        <p:txBody>
          <a:bodyPr/>
          <a:lstStyle/>
          <a:p>
            <a:fld id="{52FFAFFE-59E0-4F06-80A8-703909F2D63A}" type="slidenum">
              <a:rPr lang="en-US" smtClean="0"/>
              <a:t>7</a:t>
            </a:fld>
            <a:endParaRPr lang="en-US"/>
          </a:p>
        </p:txBody>
      </p:sp>
    </p:spTree>
    <p:extLst>
      <p:ext uri="{BB962C8B-B14F-4D97-AF65-F5344CB8AC3E}">
        <p14:creationId xmlns:p14="http://schemas.microsoft.com/office/powerpoint/2010/main" val="2898563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accent3">
                    <a:lumMod val="95000"/>
                  </a:schemeClr>
                </a:solidFill>
              </a:rPr>
              <a:t>A preamble is simply an introduction. An introduction should explain the purpose, aims, and justification of the document. The most famous “preamble” is the introduction to the U.S. Constitution. </a:t>
            </a:r>
          </a:p>
          <a:p>
            <a:endParaRPr lang="en-US" dirty="0"/>
          </a:p>
        </p:txBody>
      </p:sp>
      <p:sp>
        <p:nvSpPr>
          <p:cNvPr id="4" name="Slide Number Placeholder 3"/>
          <p:cNvSpPr>
            <a:spLocks noGrp="1"/>
          </p:cNvSpPr>
          <p:nvPr>
            <p:ph type="sldNum" sz="quarter" idx="10"/>
          </p:nvPr>
        </p:nvSpPr>
        <p:spPr/>
        <p:txBody>
          <a:bodyPr/>
          <a:lstStyle/>
          <a:p>
            <a:fld id="{52FFAFFE-59E0-4F06-80A8-703909F2D63A}" type="slidenum">
              <a:rPr lang="en-US" smtClean="0"/>
              <a:t>8</a:t>
            </a:fld>
            <a:endParaRPr lang="en-US"/>
          </a:p>
        </p:txBody>
      </p:sp>
    </p:spTree>
    <p:extLst>
      <p:ext uri="{BB962C8B-B14F-4D97-AF65-F5344CB8AC3E}">
        <p14:creationId xmlns:p14="http://schemas.microsoft.com/office/powerpoint/2010/main" val="2444415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Declaration of Independence was the official “break-up” letter to Great Britain. It declared the ways in which the U.S. sought to address their grievances, which were all ignored or punished by the king of Great Britain. This declared that the U.S. was no longer a British colony. </a:t>
            </a:r>
          </a:p>
        </p:txBody>
      </p:sp>
      <p:sp>
        <p:nvSpPr>
          <p:cNvPr id="4" name="Slide Number Placeholder 3"/>
          <p:cNvSpPr>
            <a:spLocks noGrp="1"/>
          </p:cNvSpPr>
          <p:nvPr>
            <p:ph type="sldNum" sz="quarter" idx="10"/>
          </p:nvPr>
        </p:nvSpPr>
        <p:spPr/>
        <p:txBody>
          <a:bodyPr/>
          <a:lstStyle/>
          <a:p>
            <a:fld id="{52FFAFFE-59E0-4F06-80A8-703909F2D63A}" type="slidenum">
              <a:rPr lang="en-US" smtClean="0"/>
              <a:t>9</a:t>
            </a:fld>
            <a:endParaRPr lang="en-US"/>
          </a:p>
        </p:txBody>
      </p:sp>
    </p:spTree>
    <p:extLst>
      <p:ext uri="{BB962C8B-B14F-4D97-AF65-F5344CB8AC3E}">
        <p14:creationId xmlns:p14="http://schemas.microsoft.com/office/powerpoint/2010/main" val="1608595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8E36636D-D922-432D-A958-524484B5923D}" type="datetimeFigureOut">
              <a:rPr lang="en-US" smtClean="0"/>
              <a:pPr/>
              <a:t>11/17/2017</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accent1"/>
                </a:solidFill>
              </a:defRPr>
            </a:lvl1pPr>
          </a:lstStyle>
          <a:p>
            <a:fld id="{DF28FB93-0A08-4E7D-8E63-9EFA29F1E093}" type="slidenum">
              <a:rPr lang="en-US" smtClean="0"/>
              <a:pPr/>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182752"/>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855453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8E36636D-D922-432D-A958-524484B5923D}" type="datetimeFigureOut">
              <a:rPr lang="en-US" smtClean="0"/>
              <a:pPr/>
              <a:t>11/17/2017</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DF28FB93-0A08-4E7D-8E63-9EFA29F1E093}" type="slidenum">
              <a:rPr lang="en-US" smtClean="0"/>
              <a:pPr/>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798886"/>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004553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accent1"/>
                </a:solidFill>
              </a:defRPr>
            </a:lvl1pPr>
          </a:lstStyle>
          <a:p>
            <a:fld id="{8E36636D-D922-432D-A958-524484B5923D}" type="datetimeFigureOut">
              <a:rPr lang="en-US" smtClean="0"/>
              <a:pPr/>
              <a:t>11/17/2017</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accent1"/>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DF28FB93-0A08-4E7D-8E63-9EFA29F1E093}" type="slidenum">
              <a:rPr lang="en-US" smtClean="0"/>
              <a:pPr/>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134706"/>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smtClean="0"/>
              <a:pPr/>
              <a:t>11/17/2017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486991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11/17/2017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159303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11/17/2017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757132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11/17/2017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58836553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11/17/2017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3612759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11/17/2017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81086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accent1"/>
                </a:solidFill>
                <a:latin typeface="+mj-lt"/>
              </a:defRPr>
            </a:lvl1pPr>
          </a:lstStyle>
          <a:p>
            <a:fld id="{8E36636D-D922-432D-A958-524484B5923D}" type="datetimeFigureOut">
              <a:rPr lang="en-US" smtClean="0"/>
              <a:pPr/>
              <a:t>11/17/2017</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accent1"/>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DF28FB93-0A08-4E7D-8E63-9EFA29F1E093}" type="slidenum">
              <a:rPr lang="en-US" smtClean="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693455"/>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txStyles>
    <p:titleStyle>
      <a:lvl1pPr algn="r" defTabSz="914400" rtl="0" eaLnBrk="1" latinLnBrk="0" hangingPunct="1">
        <a:lnSpc>
          <a:spcPct val="90000"/>
        </a:lnSpc>
        <a:spcBef>
          <a:spcPct val="0"/>
        </a:spcBef>
        <a:buNone/>
        <a:defRPr sz="5000" b="0" i="1" kern="1200" baseline="0">
          <a:solidFill>
            <a:schemeClr val="accent1"/>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quickmeme.com/captio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6Ap53lS4n-c" TargetMode="Externa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0.gif"/><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9.gif"/><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video" Target="https://www.youtube.com/embed/A_56cZGRMx4" TargetMode="Externa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50" name="Picture 2" descr="https://cdn.surfnetkids.com/independenceday/wp-content/uploads/2014/05/WeThePeople-550x366.jpg">
            <a:extLst>
              <a:ext uri="{FF2B5EF4-FFF2-40B4-BE49-F238E27FC236}">
                <a16:creationId xmlns:a16="http://schemas.microsoft.com/office/drawing/2014/main" id="{F69E9E18-699F-4F4C-B744-FE84FC26D8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12" b="7902"/>
          <a:stretch/>
        </p:blipFill>
        <p:spPr bwMode="auto">
          <a:xfrm>
            <a:off x="20" y="10"/>
            <a:ext cx="12191979" cy="6857989"/>
          </a:xfrm>
          <a:prstGeom prst="rect">
            <a:avLst/>
          </a:prstGeom>
          <a:solidFill>
            <a:schemeClr val="bg1">
              <a:lumMod val="75000"/>
              <a:lumOff val="25000"/>
            </a:schemeClr>
          </a:solidFill>
        </p:spPr>
      </p:pic>
      <p:sp>
        <p:nvSpPr>
          <p:cNvPr id="2077" name="Rectangle 70">
            <a:extLst>
              <a:ext uri="{FF2B5EF4-FFF2-40B4-BE49-F238E27FC236}">
                <a16:creationId xmlns:a16="http://schemas.microsoft.com/office/drawing/2014/main" id="{A213E36D-5A84-4541-BF52-A43A3649AE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0"/>
            <a:ext cx="12191999" cy="6858000"/>
          </a:xfrm>
          <a:prstGeom prst="rect">
            <a:avLst/>
          </a:prstGeom>
          <a:gradFill flip="none" rotWithShape="1">
            <a:gsLst>
              <a:gs pos="100000">
                <a:schemeClr val="bg2">
                  <a:alpha val="60000"/>
                </a:schemeClr>
              </a:gs>
              <a:gs pos="30000">
                <a:schemeClr val="bg2"/>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Freeform 6" title="Page Number Shape">
            <a:extLst>
              <a:ext uri="{FF2B5EF4-FFF2-40B4-BE49-F238E27FC236}">
                <a16:creationId xmlns:a16="http://schemas.microsoft.com/office/drawing/2014/main" id="{7950F102-840C-43D3-A065-567D0AACD7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2079" name="Straight Connector 74" title="Verticle Rule Line">
            <a:extLst>
              <a:ext uri="{FF2B5EF4-FFF2-40B4-BE49-F238E27FC236}">
                <a16:creationId xmlns:a16="http://schemas.microsoft.com/office/drawing/2014/main" id="{D94758B0-B04D-4623-8719-19CB634FA96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D9E3309-B0C8-489E-87C2-E9AFDB492149}"/>
              </a:ext>
            </a:extLst>
          </p:cNvPr>
          <p:cNvSpPr>
            <a:spLocks noGrp="1"/>
          </p:cNvSpPr>
          <p:nvPr>
            <p:ph type="ctrTitle"/>
          </p:nvPr>
        </p:nvSpPr>
        <p:spPr>
          <a:xfrm>
            <a:off x="1088912" y="1143293"/>
            <a:ext cx="7635987" cy="4268965"/>
          </a:xfrm>
        </p:spPr>
        <p:txBody>
          <a:bodyPr>
            <a:normAutofit/>
          </a:bodyPr>
          <a:lstStyle/>
          <a:p>
            <a:r>
              <a:rPr lang="en-US" sz="6500" dirty="0">
                <a:solidFill>
                  <a:schemeClr val="tx1"/>
                </a:solidFill>
              </a:rPr>
              <a:t>Declaring Independence</a:t>
            </a:r>
            <a:br>
              <a:rPr lang="en-US" sz="6500" dirty="0">
                <a:solidFill>
                  <a:schemeClr val="tx1"/>
                </a:solidFill>
              </a:rPr>
            </a:br>
            <a:r>
              <a:rPr lang="en-US" sz="3600" dirty="0">
                <a:solidFill>
                  <a:schemeClr val="tx1"/>
                </a:solidFill>
              </a:rPr>
              <a:t>Vocabulary Lesson</a:t>
            </a:r>
            <a:endParaRPr lang="en-US" sz="6500" dirty="0">
              <a:solidFill>
                <a:schemeClr val="tx1"/>
              </a:solidFill>
            </a:endParaRPr>
          </a:p>
        </p:txBody>
      </p:sp>
      <p:sp>
        <p:nvSpPr>
          <p:cNvPr id="3" name="Subtitle 2">
            <a:extLst>
              <a:ext uri="{FF2B5EF4-FFF2-40B4-BE49-F238E27FC236}">
                <a16:creationId xmlns:a16="http://schemas.microsoft.com/office/drawing/2014/main" id="{B8F8C337-3DD3-4240-AEFA-C51530AD44E2}"/>
              </a:ext>
            </a:extLst>
          </p:cNvPr>
          <p:cNvSpPr>
            <a:spLocks noGrp="1"/>
          </p:cNvSpPr>
          <p:nvPr>
            <p:ph type="subTitle" idx="1"/>
          </p:nvPr>
        </p:nvSpPr>
        <p:spPr>
          <a:xfrm>
            <a:off x="1088913" y="5326603"/>
            <a:ext cx="7635985" cy="917678"/>
          </a:xfrm>
        </p:spPr>
        <p:txBody>
          <a:bodyPr>
            <a:normAutofit fontScale="92500" lnSpcReduction="20000"/>
          </a:bodyPr>
          <a:lstStyle/>
          <a:p>
            <a:r>
              <a:rPr lang="en-US" dirty="0">
                <a:solidFill>
                  <a:schemeClr val="tx1"/>
                </a:solidFill>
              </a:rPr>
              <a:t>8</a:t>
            </a:r>
            <a:r>
              <a:rPr lang="en-US" baseline="30000" dirty="0">
                <a:solidFill>
                  <a:schemeClr val="tx1"/>
                </a:solidFill>
              </a:rPr>
              <a:t>th</a:t>
            </a:r>
            <a:r>
              <a:rPr lang="en-US" dirty="0">
                <a:solidFill>
                  <a:schemeClr val="tx1"/>
                </a:solidFill>
              </a:rPr>
              <a:t> Grade Social Studies</a:t>
            </a:r>
          </a:p>
          <a:p>
            <a:r>
              <a:rPr lang="en-US" dirty="0">
                <a:solidFill>
                  <a:schemeClr val="tx1"/>
                </a:solidFill>
              </a:rPr>
              <a:t>Development of a New Nation (1720-1787) </a:t>
            </a:r>
          </a:p>
          <a:p>
            <a:r>
              <a:rPr lang="en-US" dirty="0">
                <a:solidFill>
                  <a:schemeClr val="tx1"/>
                </a:solidFill>
              </a:rPr>
              <a:t>Mrs. Wagner</a:t>
            </a:r>
          </a:p>
        </p:txBody>
      </p:sp>
    </p:spTree>
    <p:extLst>
      <p:ext uri="{BB962C8B-B14F-4D97-AF65-F5344CB8AC3E}">
        <p14:creationId xmlns:p14="http://schemas.microsoft.com/office/powerpoint/2010/main" val="1405219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F8D1-4EC1-4376-A932-1A75A47A5BD5}"/>
              </a:ext>
            </a:extLst>
          </p:cNvPr>
          <p:cNvSpPr>
            <a:spLocks noGrp="1"/>
          </p:cNvSpPr>
          <p:nvPr>
            <p:ph type="title"/>
          </p:nvPr>
        </p:nvSpPr>
        <p:spPr/>
        <p:txBody>
          <a:bodyPr/>
          <a:lstStyle/>
          <a:p>
            <a:r>
              <a:rPr lang="en-US" dirty="0"/>
              <a:t>Now, it is your turn!</a:t>
            </a:r>
            <a:br>
              <a:rPr lang="en-US" dirty="0"/>
            </a:br>
            <a:r>
              <a:rPr lang="en-US" sz="1600" dirty="0">
                <a:hlinkClick r:id="rId3"/>
              </a:rPr>
              <a:t>http://www.quickmeme.com/caption</a:t>
            </a:r>
            <a:r>
              <a:rPr lang="en-US" sz="1600" dirty="0"/>
              <a:t> </a:t>
            </a:r>
            <a:br>
              <a:rPr lang="en-US" sz="1600" dirty="0"/>
            </a:br>
            <a:br>
              <a:rPr lang="en-US" sz="1600" dirty="0"/>
            </a:br>
            <a:r>
              <a:rPr lang="en-US" sz="2400" dirty="0"/>
              <a:t>In groups, create a meme for each vocabulary word. Please explain your choice of memes and text.</a:t>
            </a:r>
            <a:endParaRPr lang="en-US" dirty="0"/>
          </a:p>
        </p:txBody>
      </p:sp>
      <p:pic>
        <p:nvPicPr>
          <p:cNvPr id="4" name="Content Placeholder 3">
            <a:extLst>
              <a:ext uri="{FF2B5EF4-FFF2-40B4-BE49-F238E27FC236}">
                <a16:creationId xmlns:a16="http://schemas.microsoft.com/office/drawing/2014/main" id="{6637EBDC-8D6F-44FF-9E34-BAEA7BA7336F}"/>
              </a:ext>
            </a:extLst>
          </p:cNvPr>
          <p:cNvPicPr>
            <a:picLocks noGrp="1" noChangeAspect="1"/>
          </p:cNvPicPr>
          <p:nvPr>
            <p:ph idx="1"/>
          </p:nvPr>
        </p:nvPicPr>
        <p:blipFill>
          <a:blip r:embed="rId4"/>
          <a:stretch>
            <a:fillRect/>
          </a:stretch>
        </p:blipFill>
        <p:spPr>
          <a:xfrm>
            <a:off x="5310809" y="1988922"/>
            <a:ext cx="6248400" cy="3948128"/>
          </a:xfrm>
          <a:prstGeom prst="rect">
            <a:avLst/>
          </a:prstGeom>
        </p:spPr>
      </p:pic>
      <p:sp>
        <p:nvSpPr>
          <p:cNvPr id="5" name="Title 1">
            <a:extLst>
              <a:ext uri="{FF2B5EF4-FFF2-40B4-BE49-F238E27FC236}">
                <a16:creationId xmlns:a16="http://schemas.microsoft.com/office/drawing/2014/main" id="{56593A60-4C67-4D1D-BCF5-4F91C1A20C0A}"/>
              </a:ext>
            </a:extLst>
          </p:cNvPr>
          <p:cNvSpPr txBox="1">
            <a:spLocks/>
          </p:cNvSpPr>
          <p:nvPr/>
        </p:nvSpPr>
        <p:spPr>
          <a:xfrm>
            <a:off x="5883965" y="1468322"/>
            <a:ext cx="5675244" cy="520600"/>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5000" b="0" i="1" kern="1200" baseline="0">
                <a:solidFill>
                  <a:schemeClr val="accent1"/>
                </a:solidFill>
                <a:latin typeface="+mj-lt"/>
                <a:ea typeface="+mj-ea"/>
                <a:cs typeface="+mj-cs"/>
              </a:defRPr>
            </a:lvl1pPr>
          </a:lstStyle>
          <a:p>
            <a:r>
              <a:rPr lang="en-US" sz="2400" dirty="0"/>
              <a:t>Declaration of Independence Example: </a:t>
            </a:r>
          </a:p>
        </p:txBody>
      </p:sp>
    </p:spTree>
    <p:extLst>
      <p:ext uri="{BB962C8B-B14F-4D97-AF65-F5344CB8AC3E}">
        <p14:creationId xmlns:p14="http://schemas.microsoft.com/office/powerpoint/2010/main" val="3963224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F8D1-4EC1-4376-A932-1A75A47A5BD5}"/>
              </a:ext>
            </a:extLst>
          </p:cNvPr>
          <p:cNvSpPr>
            <a:spLocks noGrp="1"/>
          </p:cNvSpPr>
          <p:nvPr>
            <p:ph type="title"/>
          </p:nvPr>
        </p:nvSpPr>
        <p:spPr>
          <a:xfrm>
            <a:off x="384312" y="1175904"/>
            <a:ext cx="4465983" cy="4952492"/>
          </a:xfrm>
        </p:spPr>
        <p:txBody>
          <a:bodyPr>
            <a:normAutofit/>
          </a:bodyPr>
          <a:lstStyle/>
          <a:p>
            <a:r>
              <a:rPr lang="en-US" sz="6000" dirty="0"/>
              <a:t>Share your </a:t>
            </a:r>
            <a:r>
              <a:rPr lang="en-US" sz="9600" dirty="0"/>
              <a:t>memes</a:t>
            </a:r>
            <a:r>
              <a:rPr lang="en-US" sz="6000" dirty="0"/>
              <a:t>! </a:t>
            </a:r>
          </a:p>
        </p:txBody>
      </p:sp>
      <p:pic>
        <p:nvPicPr>
          <p:cNvPr id="15362" name="Picture 2" descr="Image result for student presentation memes">
            <a:extLst>
              <a:ext uri="{FF2B5EF4-FFF2-40B4-BE49-F238E27FC236}">
                <a16:creationId xmlns:a16="http://schemas.microsoft.com/office/drawing/2014/main" id="{D18A2157-14D2-408A-A7DE-0D33CDCFB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978" y="692551"/>
            <a:ext cx="5953125"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885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F8D1-4EC1-4376-A932-1A75A47A5BD5}"/>
              </a:ext>
            </a:extLst>
          </p:cNvPr>
          <p:cNvSpPr>
            <a:spLocks noGrp="1"/>
          </p:cNvSpPr>
          <p:nvPr>
            <p:ph type="title"/>
          </p:nvPr>
        </p:nvSpPr>
        <p:spPr>
          <a:xfrm>
            <a:off x="384312" y="1175904"/>
            <a:ext cx="4465983" cy="4952492"/>
          </a:xfrm>
        </p:spPr>
        <p:txBody>
          <a:bodyPr>
            <a:noAutofit/>
          </a:bodyPr>
          <a:lstStyle/>
          <a:p>
            <a:r>
              <a:rPr lang="en-US" sz="4400"/>
              <a:t>Share your </a:t>
            </a:r>
            <a:r>
              <a:rPr lang="en-US" sz="7200"/>
              <a:t>memes </a:t>
            </a:r>
            <a:r>
              <a:rPr lang="en-US" sz="6000"/>
              <a:t>on the</a:t>
            </a:r>
            <a:r>
              <a:rPr lang="en-US" sz="7200"/>
              <a:t> word wall</a:t>
            </a:r>
            <a:r>
              <a:rPr lang="en-US" sz="4400"/>
              <a:t>! </a:t>
            </a:r>
            <a:endParaRPr lang="en-US" sz="4400" dirty="0"/>
          </a:p>
        </p:txBody>
      </p:sp>
      <p:pic>
        <p:nvPicPr>
          <p:cNvPr id="3" name="Picture 2">
            <a:extLst>
              <a:ext uri="{FF2B5EF4-FFF2-40B4-BE49-F238E27FC236}">
                <a16:creationId xmlns:a16="http://schemas.microsoft.com/office/drawing/2014/main" id="{DED05089-4B1A-417B-B763-D9EEA7CE2ECD}"/>
              </a:ext>
            </a:extLst>
          </p:cNvPr>
          <p:cNvPicPr>
            <a:picLocks noChangeAspect="1"/>
          </p:cNvPicPr>
          <p:nvPr/>
        </p:nvPicPr>
        <p:blipFill>
          <a:blip r:embed="rId3"/>
          <a:stretch>
            <a:fillRect/>
          </a:stretch>
        </p:blipFill>
        <p:spPr>
          <a:xfrm>
            <a:off x="5240440" y="-535381"/>
            <a:ext cx="7462748" cy="5344447"/>
          </a:xfrm>
          <a:prstGeom prst="rect">
            <a:avLst/>
          </a:prstGeom>
          <a:effectLst>
            <a:softEdge rad="635000"/>
          </a:effectLst>
        </p:spPr>
      </p:pic>
      <p:pic>
        <p:nvPicPr>
          <p:cNvPr id="17410" name="Picture 2" descr="Image result for social studies word wall">
            <a:extLst>
              <a:ext uri="{FF2B5EF4-FFF2-40B4-BE49-F238E27FC236}">
                <a16:creationId xmlns:a16="http://schemas.microsoft.com/office/drawing/2014/main" id="{CAB41F35-D4B8-4A4B-812B-36D8162E3A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421" b="8712"/>
          <a:stretch/>
        </p:blipFill>
        <p:spPr bwMode="auto">
          <a:xfrm>
            <a:off x="5240440" y="2287157"/>
            <a:ext cx="7509435" cy="693386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366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CAADE-D1D7-4752-8A16-83204F3CA657}"/>
              </a:ext>
            </a:extLst>
          </p:cNvPr>
          <p:cNvSpPr>
            <a:spLocks noGrp="1"/>
          </p:cNvSpPr>
          <p:nvPr>
            <p:ph type="title"/>
          </p:nvPr>
        </p:nvSpPr>
        <p:spPr>
          <a:xfrm>
            <a:off x="412989" y="524167"/>
            <a:ext cx="4573480" cy="4952492"/>
          </a:xfrm>
        </p:spPr>
        <p:txBody>
          <a:bodyPr>
            <a:normAutofit/>
          </a:bodyPr>
          <a:lstStyle/>
          <a:p>
            <a:r>
              <a:rPr lang="en-US" sz="3200" dirty="0"/>
              <a:t>BREAK UP LETTERS</a:t>
            </a:r>
            <a:br>
              <a:rPr lang="en-US" sz="3200" dirty="0"/>
            </a:br>
            <a:r>
              <a:rPr lang="en-US" sz="2000" dirty="0"/>
              <a:t>Write a “break up” letter to Great Britain using all of the vocabulary terms! (Remember, your break up letter is your Declaration of Independence!</a:t>
            </a:r>
            <a:endParaRPr lang="en-US" sz="3200" dirty="0"/>
          </a:p>
        </p:txBody>
      </p:sp>
      <p:sp>
        <p:nvSpPr>
          <p:cNvPr id="3" name="Rectangle 2">
            <a:extLst>
              <a:ext uri="{FF2B5EF4-FFF2-40B4-BE49-F238E27FC236}">
                <a16:creationId xmlns:a16="http://schemas.microsoft.com/office/drawing/2014/main" id="{3E2BC987-A420-45C1-991C-D27ECF04F724}"/>
              </a:ext>
            </a:extLst>
          </p:cNvPr>
          <p:cNvSpPr/>
          <p:nvPr/>
        </p:nvSpPr>
        <p:spPr>
          <a:xfrm>
            <a:off x="328297" y="2707640"/>
            <a:ext cx="4573480" cy="2966838"/>
          </a:xfrm>
          <a:prstGeom prst="rect">
            <a:avLst/>
          </a:prstGeom>
        </p:spPr>
        <p:txBody>
          <a:bodyPr wrap="square">
            <a:spAutoFit/>
          </a:bodyPr>
          <a:lstStyle/>
          <a:p>
            <a:pPr marL="457200" indent="-457200" algn="r">
              <a:lnSpc>
                <a:spcPct val="112000"/>
              </a:lnSpc>
              <a:spcBef>
                <a:spcPts val="900"/>
              </a:spcBef>
              <a:buFont typeface="Wingdings" panose="05000000000000000000" pitchFamily="2" charset="2"/>
              <a:buChar char="Ø"/>
            </a:pPr>
            <a:r>
              <a:rPr lang="en-US" sz="2800" dirty="0">
                <a:solidFill>
                  <a:schemeClr val="accent3">
                    <a:lumMod val="95000"/>
                  </a:schemeClr>
                </a:solidFill>
              </a:rPr>
              <a:t>Liberty </a:t>
            </a:r>
          </a:p>
          <a:p>
            <a:pPr marL="457200" indent="-457200" algn="r">
              <a:lnSpc>
                <a:spcPct val="112000"/>
              </a:lnSpc>
              <a:spcBef>
                <a:spcPts val="900"/>
              </a:spcBef>
              <a:buFont typeface="Wingdings" panose="05000000000000000000" pitchFamily="2" charset="2"/>
              <a:buChar char="Ø"/>
            </a:pPr>
            <a:r>
              <a:rPr lang="en-US" sz="2800" dirty="0">
                <a:solidFill>
                  <a:schemeClr val="accent3">
                    <a:lumMod val="95000"/>
                  </a:schemeClr>
                </a:solidFill>
              </a:rPr>
              <a:t>Tyranny </a:t>
            </a:r>
          </a:p>
          <a:p>
            <a:pPr marL="457200" indent="-457200" algn="r">
              <a:lnSpc>
                <a:spcPct val="112000"/>
              </a:lnSpc>
              <a:spcBef>
                <a:spcPts val="900"/>
              </a:spcBef>
              <a:buFont typeface="Wingdings" panose="05000000000000000000" pitchFamily="2" charset="2"/>
              <a:buChar char="Ø"/>
            </a:pPr>
            <a:r>
              <a:rPr lang="en-US" sz="2800" dirty="0">
                <a:solidFill>
                  <a:schemeClr val="accent3">
                    <a:lumMod val="95000"/>
                  </a:schemeClr>
                </a:solidFill>
              </a:rPr>
              <a:t>Petition</a:t>
            </a:r>
          </a:p>
          <a:p>
            <a:pPr marL="457200" indent="-457200" algn="r">
              <a:lnSpc>
                <a:spcPct val="112000"/>
              </a:lnSpc>
              <a:spcBef>
                <a:spcPts val="900"/>
              </a:spcBef>
              <a:buFont typeface="Wingdings" panose="05000000000000000000" pitchFamily="2" charset="2"/>
              <a:buChar char="Ø"/>
            </a:pPr>
            <a:r>
              <a:rPr lang="en-US" sz="2800" dirty="0">
                <a:solidFill>
                  <a:schemeClr val="accent3">
                    <a:lumMod val="95000"/>
                  </a:schemeClr>
                </a:solidFill>
              </a:rPr>
              <a:t>Ratify</a:t>
            </a:r>
          </a:p>
          <a:p>
            <a:pPr marL="457200" indent="-457200" algn="r">
              <a:lnSpc>
                <a:spcPct val="112000"/>
              </a:lnSpc>
              <a:spcBef>
                <a:spcPts val="900"/>
              </a:spcBef>
              <a:buFont typeface="Wingdings" panose="05000000000000000000" pitchFamily="2" charset="2"/>
              <a:buChar char="Ø"/>
            </a:pPr>
            <a:r>
              <a:rPr lang="en-US" sz="2800" dirty="0">
                <a:solidFill>
                  <a:schemeClr val="accent3">
                    <a:lumMod val="95000"/>
                  </a:schemeClr>
                </a:solidFill>
              </a:rPr>
              <a:t>Preamble</a:t>
            </a:r>
          </a:p>
        </p:txBody>
      </p:sp>
      <p:pic>
        <p:nvPicPr>
          <p:cNvPr id="13314" name="Picture 2" descr="Image result for break up letter to great britain">
            <a:extLst>
              <a:ext uri="{FF2B5EF4-FFF2-40B4-BE49-F238E27FC236}">
                <a16:creationId xmlns:a16="http://schemas.microsoft.com/office/drawing/2014/main" id="{FE9B24AB-7388-42CF-9F07-AEA3B4F1E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698" y="370721"/>
            <a:ext cx="6096000" cy="59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459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jim parsons GIF">
            <a:extLst>
              <a:ext uri="{FF2B5EF4-FFF2-40B4-BE49-F238E27FC236}">
                <a16:creationId xmlns:a16="http://schemas.microsoft.com/office/drawing/2014/main" id="{C2871BEB-E7F1-4883-99FE-6DCB36DEC4F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4372" y="2500489"/>
            <a:ext cx="47625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83A6F2-998E-4079-BA1C-A532D657FB7C}"/>
              </a:ext>
            </a:extLst>
          </p:cNvPr>
          <p:cNvSpPr>
            <a:spLocks noGrp="1"/>
          </p:cNvSpPr>
          <p:nvPr>
            <p:ph type="title"/>
          </p:nvPr>
        </p:nvSpPr>
        <p:spPr>
          <a:xfrm>
            <a:off x="444372" y="618097"/>
            <a:ext cx="6632222" cy="2038697"/>
          </a:xfrm>
        </p:spPr>
        <p:txBody>
          <a:bodyPr/>
          <a:lstStyle/>
          <a:p>
            <a:r>
              <a:rPr lang="en-US" dirty="0"/>
              <a:t>Charades/Pictionary!</a:t>
            </a:r>
            <a:br>
              <a:rPr lang="en-US" dirty="0"/>
            </a:br>
            <a:r>
              <a:rPr lang="en-US" sz="4000" dirty="0"/>
              <a:t>Act it out or draw it! </a:t>
            </a:r>
            <a:endParaRPr lang="en-US" dirty="0"/>
          </a:p>
        </p:txBody>
      </p:sp>
      <p:pic>
        <p:nvPicPr>
          <p:cNvPr id="16386" name="Picture 2" descr="Image result for charades">
            <a:extLst>
              <a:ext uri="{FF2B5EF4-FFF2-40B4-BE49-F238E27FC236}">
                <a16:creationId xmlns:a16="http://schemas.microsoft.com/office/drawing/2014/main" id="{837FD39F-3B01-4359-8F77-1B8497A9202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596096" y="207792"/>
            <a:ext cx="4242197" cy="565626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pictionary">
            <a:extLst>
              <a:ext uri="{FF2B5EF4-FFF2-40B4-BE49-F238E27FC236}">
                <a16:creationId xmlns:a16="http://schemas.microsoft.com/office/drawing/2014/main" id="{4C010249-F533-48A5-A7C8-28B9FCC092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5905" y="3012758"/>
            <a:ext cx="3361619" cy="328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108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C301B-9F88-48DB-B7C7-BFF6C55220FD}"/>
              </a:ext>
            </a:extLst>
          </p:cNvPr>
          <p:cNvSpPr>
            <a:spLocks noGrp="1"/>
          </p:cNvSpPr>
          <p:nvPr>
            <p:ph type="title"/>
          </p:nvPr>
        </p:nvSpPr>
        <p:spPr>
          <a:xfrm>
            <a:off x="762000" y="559678"/>
            <a:ext cx="3031067" cy="4952492"/>
          </a:xfrm>
        </p:spPr>
        <p:txBody>
          <a:bodyPr>
            <a:normAutofit/>
          </a:bodyPr>
          <a:lstStyle/>
          <a:p>
            <a:r>
              <a:rPr lang="en-US" dirty="0"/>
              <a:t>“We are never, ever getting back together!” </a:t>
            </a:r>
            <a:r>
              <a:rPr lang="en-US" sz="1800" dirty="0"/>
              <a:t>– America to Great Britain</a:t>
            </a:r>
            <a:endParaRPr lang="en-US" dirty="0"/>
          </a:p>
        </p:txBody>
      </p:sp>
      <p:pic>
        <p:nvPicPr>
          <p:cNvPr id="4" name="Online Media 3">
            <a:hlinkClick r:id="" action="ppaction://media"/>
            <a:extLst>
              <a:ext uri="{FF2B5EF4-FFF2-40B4-BE49-F238E27FC236}">
                <a16:creationId xmlns:a16="http://schemas.microsoft.com/office/drawing/2014/main" id="{DBA39580-D042-4A8F-8B41-FBFD9309F98E}"/>
              </a:ext>
            </a:extLst>
          </p:cNvPr>
          <p:cNvPicPr>
            <a:picLocks noGrp="1" noRot="1" noChangeAspect="1"/>
          </p:cNvPicPr>
          <p:nvPr>
            <p:ph idx="1"/>
            <a:videoFile r:link="rId1"/>
          </p:nvPr>
        </p:nvPicPr>
        <p:blipFill>
          <a:blip r:embed="rId4"/>
          <a:stretch>
            <a:fillRect/>
          </a:stretch>
        </p:blipFill>
        <p:spPr>
          <a:xfrm>
            <a:off x="4078112" y="333900"/>
            <a:ext cx="7622822" cy="5717117"/>
          </a:xfrm>
          <a:prstGeom prst="rect">
            <a:avLst/>
          </a:prstGeom>
        </p:spPr>
      </p:pic>
    </p:spTree>
    <p:extLst>
      <p:ext uri="{BB962C8B-B14F-4D97-AF65-F5344CB8AC3E}">
        <p14:creationId xmlns:p14="http://schemas.microsoft.com/office/powerpoint/2010/main" val="1830875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74" name="Picture 2" descr="Image result for liberty or death patrick henry">
            <a:extLst>
              <a:ext uri="{FF2B5EF4-FFF2-40B4-BE49-F238E27FC236}">
                <a16:creationId xmlns:a16="http://schemas.microsoft.com/office/drawing/2014/main" id="{D98501E3-99A5-4999-94E3-8E6A485016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00434" y="639905"/>
            <a:ext cx="6588625" cy="5270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B4055F-18A3-4A5E-ABFF-0ECA4EAD3415}"/>
              </a:ext>
            </a:extLst>
          </p:cNvPr>
          <p:cNvSpPr>
            <a:spLocks noGrp="1"/>
          </p:cNvSpPr>
          <p:nvPr>
            <p:ph type="title"/>
          </p:nvPr>
        </p:nvSpPr>
        <p:spPr>
          <a:xfrm>
            <a:off x="7872618" y="663373"/>
            <a:ext cx="3684644" cy="1608487"/>
          </a:xfrm>
        </p:spPr>
        <p:txBody>
          <a:bodyPr vert="horz" lIns="91440" tIns="45720" rIns="91440" bIns="45720" rtlCol="0" anchor="t">
            <a:normAutofit/>
          </a:bodyPr>
          <a:lstStyle/>
          <a:p>
            <a:pPr algn="l"/>
            <a:r>
              <a:rPr lang="en-US" sz="2800" b="1" dirty="0"/>
              <a:t>Give Me Liberty or Give Me Death!</a:t>
            </a:r>
            <a:br>
              <a:rPr lang="en-US" sz="2400" dirty="0"/>
            </a:br>
            <a:r>
              <a:rPr lang="en-US" sz="2400" dirty="0"/>
              <a:t>Patrick Henry</a:t>
            </a:r>
            <a:br>
              <a:rPr lang="en-US" sz="2400" dirty="0"/>
            </a:br>
            <a:r>
              <a:rPr lang="en-US" sz="2400" dirty="0"/>
              <a:t>1775</a:t>
            </a:r>
          </a:p>
        </p:txBody>
      </p:sp>
      <p:sp>
        <p:nvSpPr>
          <p:cNvPr id="5" name="Title 1">
            <a:extLst>
              <a:ext uri="{FF2B5EF4-FFF2-40B4-BE49-F238E27FC236}">
                <a16:creationId xmlns:a16="http://schemas.microsoft.com/office/drawing/2014/main" id="{09DBC3F0-392A-4433-A0A9-1F78FF5F8DF2}"/>
              </a:ext>
            </a:extLst>
          </p:cNvPr>
          <p:cNvSpPr txBox="1">
            <a:spLocks/>
          </p:cNvSpPr>
          <p:nvPr/>
        </p:nvSpPr>
        <p:spPr>
          <a:xfrm>
            <a:off x="7872618" y="2422689"/>
            <a:ext cx="3684644" cy="3791848"/>
          </a:xfrm>
          <a:prstGeom prst="rect">
            <a:avLst/>
          </a:prstGeom>
        </p:spPr>
        <p:txBody>
          <a:bodyPr vert="horz" lIns="91440" tIns="45720" rIns="91440" bIns="45720" rtlCol="0">
            <a:normAutofit/>
          </a:bodyPr>
          <a:lstStyle>
            <a:lvl1pPr algn="r" defTabSz="914400" rtl="0" eaLnBrk="1" latinLnBrk="0" hangingPunct="1">
              <a:lnSpc>
                <a:spcPct val="90000"/>
              </a:lnSpc>
              <a:spcBef>
                <a:spcPct val="0"/>
              </a:spcBef>
              <a:buNone/>
              <a:defRPr sz="5000" b="0" i="1" kern="1200" baseline="0">
                <a:solidFill>
                  <a:schemeClr val="accent1"/>
                </a:solidFill>
                <a:latin typeface="+mj-lt"/>
                <a:ea typeface="+mj-ea"/>
                <a:cs typeface="+mj-cs"/>
              </a:defRPr>
            </a:lvl1pPr>
          </a:lstStyle>
          <a:p>
            <a:pPr marL="283464" indent="-283464" algn="l">
              <a:lnSpc>
                <a:spcPct val="112000"/>
              </a:lnSpc>
              <a:spcBef>
                <a:spcPts val="900"/>
              </a:spcBef>
              <a:buFont typeface="+mj-lt"/>
              <a:buAutoNum type="arabicPeriod"/>
            </a:pPr>
            <a:r>
              <a:rPr lang="en-US" dirty="0">
                <a:solidFill>
                  <a:schemeClr val="accent3">
                    <a:lumMod val="95000"/>
                  </a:schemeClr>
                </a:solidFill>
                <a:latin typeface="+mn-lt"/>
                <a:ea typeface="+mn-ea"/>
                <a:cs typeface="+mn-cs"/>
              </a:rPr>
              <a:t>Liberty </a:t>
            </a:r>
          </a:p>
          <a:p>
            <a:pPr marL="283464" indent="-283464" algn="l">
              <a:lnSpc>
                <a:spcPct val="112000"/>
              </a:lnSpc>
              <a:spcBef>
                <a:spcPts val="900"/>
              </a:spcBef>
              <a:buFont typeface="+mj-lt"/>
              <a:buAutoNum type="arabicPeriod"/>
            </a:pPr>
            <a:r>
              <a:rPr lang="en-US" dirty="0">
                <a:solidFill>
                  <a:schemeClr val="accent3">
                    <a:lumMod val="95000"/>
                  </a:schemeClr>
                </a:solidFill>
                <a:latin typeface="+mn-lt"/>
                <a:ea typeface="+mn-ea"/>
                <a:cs typeface="+mn-cs"/>
              </a:rPr>
              <a:t>Tyranny </a:t>
            </a:r>
          </a:p>
          <a:p>
            <a:pPr marL="283464" indent="-283464" algn="l">
              <a:lnSpc>
                <a:spcPct val="112000"/>
              </a:lnSpc>
              <a:spcBef>
                <a:spcPts val="900"/>
              </a:spcBef>
              <a:buFont typeface="+mj-lt"/>
              <a:buAutoNum type="arabicPeriod"/>
            </a:pPr>
            <a:r>
              <a:rPr lang="en-US" dirty="0">
                <a:solidFill>
                  <a:schemeClr val="accent3">
                    <a:lumMod val="95000"/>
                  </a:schemeClr>
                </a:solidFill>
                <a:latin typeface="+mn-lt"/>
                <a:ea typeface="+mn-ea"/>
                <a:cs typeface="+mn-cs"/>
              </a:rPr>
              <a:t>Petition </a:t>
            </a:r>
          </a:p>
        </p:txBody>
      </p:sp>
    </p:spTree>
    <p:extLst>
      <p:ext uri="{BB962C8B-B14F-4D97-AF65-F5344CB8AC3E}">
        <p14:creationId xmlns:p14="http://schemas.microsoft.com/office/powerpoint/2010/main" val="2669181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055F-18A3-4A5E-ABFF-0ECA4EAD3415}"/>
              </a:ext>
            </a:extLst>
          </p:cNvPr>
          <p:cNvSpPr>
            <a:spLocks noGrp="1"/>
          </p:cNvSpPr>
          <p:nvPr>
            <p:ph type="title"/>
          </p:nvPr>
        </p:nvSpPr>
        <p:spPr>
          <a:xfrm>
            <a:off x="7872618" y="663374"/>
            <a:ext cx="3684644" cy="2000314"/>
          </a:xfrm>
        </p:spPr>
        <p:txBody>
          <a:bodyPr vert="horz" lIns="91440" tIns="45720" rIns="91440" bIns="45720" rtlCol="0" anchor="t">
            <a:normAutofit/>
          </a:bodyPr>
          <a:lstStyle/>
          <a:p>
            <a:pPr algn="l"/>
            <a:r>
              <a:rPr lang="en-US" sz="2700" b="1" dirty="0"/>
              <a:t>The Declaration of Independence</a:t>
            </a:r>
            <a:br>
              <a:rPr lang="en-US" sz="2400" dirty="0"/>
            </a:br>
            <a:r>
              <a:rPr lang="en-US" sz="2200" dirty="0"/>
              <a:t>Thomas Jefferson</a:t>
            </a:r>
            <a:br>
              <a:rPr lang="en-US" sz="2200" dirty="0"/>
            </a:br>
            <a:r>
              <a:rPr lang="en-US" sz="2200" dirty="0"/>
              <a:t>1776</a:t>
            </a:r>
            <a:br>
              <a:rPr lang="en-US" sz="2400" dirty="0"/>
            </a:br>
            <a:r>
              <a:rPr lang="en-US" sz="1600" dirty="0"/>
              <a:t>(Text: The Declaration of America’s Immense Offense, 2015)</a:t>
            </a:r>
            <a:endParaRPr lang="en-US" sz="2400" dirty="0"/>
          </a:p>
        </p:txBody>
      </p:sp>
      <p:sp>
        <p:nvSpPr>
          <p:cNvPr id="5" name="Title 1">
            <a:extLst>
              <a:ext uri="{FF2B5EF4-FFF2-40B4-BE49-F238E27FC236}">
                <a16:creationId xmlns:a16="http://schemas.microsoft.com/office/drawing/2014/main" id="{09DBC3F0-392A-4433-A0A9-1F78FF5F8DF2}"/>
              </a:ext>
            </a:extLst>
          </p:cNvPr>
          <p:cNvSpPr txBox="1">
            <a:spLocks/>
          </p:cNvSpPr>
          <p:nvPr/>
        </p:nvSpPr>
        <p:spPr>
          <a:xfrm>
            <a:off x="7872618" y="2800376"/>
            <a:ext cx="3684644" cy="3791848"/>
          </a:xfrm>
          <a:prstGeom prst="rect">
            <a:avLst/>
          </a:prstGeom>
        </p:spPr>
        <p:txBody>
          <a:bodyPr vert="horz" lIns="91440" tIns="45720" rIns="91440" bIns="45720" rtlCol="0">
            <a:normAutofit fontScale="85000" lnSpcReduction="10000"/>
          </a:bodyPr>
          <a:lstStyle>
            <a:lvl1pPr algn="r" defTabSz="914400" rtl="0" eaLnBrk="1" latinLnBrk="0" hangingPunct="1">
              <a:lnSpc>
                <a:spcPct val="90000"/>
              </a:lnSpc>
              <a:spcBef>
                <a:spcPct val="0"/>
              </a:spcBef>
              <a:buNone/>
              <a:defRPr sz="5000" b="0" i="1" kern="1200" baseline="0">
                <a:solidFill>
                  <a:schemeClr val="accent1"/>
                </a:solidFill>
                <a:latin typeface="+mj-lt"/>
                <a:ea typeface="+mj-ea"/>
                <a:cs typeface="+mj-cs"/>
              </a:defRPr>
            </a:lvl1pPr>
          </a:lstStyle>
          <a:p>
            <a:pPr marL="283464" indent="-283464" algn="l">
              <a:lnSpc>
                <a:spcPct val="112000"/>
              </a:lnSpc>
              <a:spcBef>
                <a:spcPts val="900"/>
              </a:spcBef>
              <a:buFont typeface="+mj-lt"/>
              <a:buAutoNum type="arabicPeriod"/>
            </a:pPr>
            <a:r>
              <a:rPr lang="en-US" dirty="0">
                <a:solidFill>
                  <a:schemeClr val="accent3">
                    <a:lumMod val="95000"/>
                  </a:schemeClr>
                </a:solidFill>
                <a:latin typeface="+mn-lt"/>
                <a:ea typeface="+mn-ea"/>
                <a:cs typeface="+mn-cs"/>
              </a:rPr>
              <a:t>Ratify</a:t>
            </a:r>
          </a:p>
          <a:p>
            <a:pPr marL="283464" indent="-283464" algn="l">
              <a:lnSpc>
                <a:spcPct val="112000"/>
              </a:lnSpc>
              <a:spcBef>
                <a:spcPts val="900"/>
              </a:spcBef>
              <a:buFont typeface="+mj-lt"/>
              <a:buAutoNum type="arabicPeriod"/>
            </a:pPr>
            <a:r>
              <a:rPr lang="en-US" dirty="0">
                <a:solidFill>
                  <a:schemeClr val="accent3">
                    <a:lumMod val="95000"/>
                  </a:schemeClr>
                </a:solidFill>
                <a:latin typeface="+mn-lt"/>
                <a:ea typeface="+mn-ea"/>
                <a:cs typeface="+mn-cs"/>
              </a:rPr>
              <a:t>Preamble</a:t>
            </a:r>
          </a:p>
          <a:p>
            <a:pPr marL="283464" indent="-283464" algn="l">
              <a:lnSpc>
                <a:spcPct val="112000"/>
              </a:lnSpc>
              <a:spcBef>
                <a:spcPts val="900"/>
              </a:spcBef>
              <a:buFont typeface="+mj-lt"/>
              <a:buAutoNum type="arabicPeriod"/>
            </a:pPr>
            <a:r>
              <a:rPr lang="en-US" dirty="0">
                <a:solidFill>
                  <a:schemeClr val="accent3">
                    <a:lumMod val="95000"/>
                  </a:schemeClr>
                </a:solidFill>
                <a:latin typeface="+mn-lt"/>
                <a:ea typeface="+mn-ea"/>
                <a:cs typeface="+mn-cs"/>
              </a:rPr>
              <a:t>Declaration of Independence</a:t>
            </a:r>
          </a:p>
        </p:txBody>
      </p:sp>
      <p:sp>
        <p:nvSpPr>
          <p:cNvPr id="3" name="AutoShape 2" descr="https://thumbs-prod.si-cdn.com/k_5q7mRVB-1bNZmVZsse45ff-d0=/800x600/filters:no_upscale()/https:/public-media.smithsonianmag.com/filer/a1/06/a10601cd-bef3-4852-9828-c8e6a865806e/declaration_of_independence_1819_by_john_trumbull.jpg">
            <a:extLst>
              <a:ext uri="{FF2B5EF4-FFF2-40B4-BE49-F238E27FC236}">
                <a16:creationId xmlns:a16="http://schemas.microsoft.com/office/drawing/2014/main" id="{16AF511E-8882-4AFA-A6AE-0A0933EB4EC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group of people in a room&#10;&#10;Description generated with very high confidence">
            <a:extLst>
              <a:ext uri="{FF2B5EF4-FFF2-40B4-BE49-F238E27FC236}">
                <a16:creationId xmlns:a16="http://schemas.microsoft.com/office/drawing/2014/main" id="{CA6DBB04-0F91-4293-B858-373EC98F8B7F}"/>
              </a:ext>
            </a:extLst>
          </p:cNvPr>
          <p:cNvPicPr>
            <a:picLocks noChangeAspect="1"/>
          </p:cNvPicPr>
          <p:nvPr/>
        </p:nvPicPr>
        <p:blipFill>
          <a:blip r:embed="rId3"/>
          <a:stretch>
            <a:fillRect/>
          </a:stretch>
        </p:blipFill>
        <p:spPr>
          <a:xfrm>
            <a:off x="634738" y="633777"/>
            <a:ext cx="6973746" cy="52303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88588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73807-76CB-4CCD-8EBC-1B54F346FD8B}"/>
              </a:ext>
            </a:extLst>
          </p:cNvPr>
          <p:cNvSpPr>
            <a:spLocks noGrp="1"/>
          </p:cNvSpPr>
          <p:nvPr>
            <p:ph type="title"/>
          </p:nvPr>
        </p:nvSpPr>
        <p:spPr>
          <a:xfrm>
            <a:off x="7797130" y="270179"/>
            <a:ext cx="3838776" cy="1921022"/>
          </a:xfrm>
        </p:spPr>
        <p:txBody>
          <a:bodyPr/>
          <a:lstStyle/>
          <a:p>
            <a:r>
              <a:rPr lang="en-US" sz="6600" dirty="0"/>
              <a:t>Liberty</a:t>
            </a:r>
          </a:p>
        </p:txBody>
      </p:sp>
      <p:pic>
        <p:nvPicPr>
          <p:cNvPr id="12292" name="Picture 4" descr="Image result for liberty definition">
            <a:extLst>
              <a:ext uri="{FF2B5EF4-FFF2-40B4-BE49-F238E27FC236}">
                <a16:creationId xmlns:a16="http://schemas.microsoft.com/office/drawing/2014/main" id="{60386853-8568-4751-AB1B-7F51DDBEE70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8576"/>
          <a:stretch/>
        </p:blipFill>
        <p:spPr bwMode="auto">
          <a:xfrm>
            <a:off x="7179377" y="1780494"/>
            <a:ext cx="4050671" cy="120925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free freedom GIF">
            <a:extLst>
              <a:ext uri="{FF2B5EF4-FFF2-40B4-BE49-F238E27FC236}">
                <a16:creationId xmlns:a16="http://schemas.microsoft.com/office/drawing/2014/main" id="{B183FC88-B04F-43C8-802D-B94D223131F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73520" y="3429000"/>
            <a:ext cx="4862386" cy="2732662"/>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Shoshana Weissmann pikachu rick santorum i choose you pikachu i choose you GIF">
            <a:extLst>
              <a:ext uri="{FF2B5EF4-FFF2-40B4-BE49-F238E27FC236}">
                <a16:creationId xmlns:a16="http://schemas.microsoft.com/office/drawing/2014/main" id="{CC86C8AC-6675-49DF-AC53-DD258F94709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6094" y="552037"/>
            <a:ext cx="5939001" cy="3278329"/>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Image result for give me liberty or give me death">
            <a:extLst>
              <a:ext uri="{FF2B5EF4-FFF2-40B4-BE49-F238E27FC236}">
                <a16:creationId xmlns:a16="http://schemas.microsoft.com/office/drawing/2014/main" id="{0A4D6F6A-09EA-424C-A561-61EC3656BE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816" y="4083948"/>
            <a:ext cx="5011903" cy="172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564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8" name="Freeform 6" title="Page Number Shape">
            <a:extLst>
              <a:ext uri="{FF2B5EF4-FFF2-40B4-BE49-F238E27FC236}">
                <a16:creationId xmlns:a16="http://schemas.microsoft.com/office/drawing/2014/main" id="{1F0583FA-272F-4003-8A18-0692C59AE60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cxnSp>
        <p:nvCxnSpPr>
          <p:cNvPr id="80" name="Straight Connector 79" title="Horizontal Rule Line">
            <a:extLst>
              <a:ext uri="{FF2B5EF4-FFF2-40B4-BE49-F238E27FC236}">
                <a16:creationId xmlns:a16="http://schemas.microsoft.com/office/drawing/2014/main" id="{2BA08ED6-137A-4CB7-9108-A6F0A885027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153" name="Picture 2" descr="Image result for tyranny">
            <a:extLst>
              <a:ext uri="{FF2B5EF4-FFF2-40B4-BE49-F238E27FC236}">
                <a16:creationId xmlns:a16="http://schemas.microsoft.com/office/drawing/2014/main" id="{2DF277EE-7858-4833-9244-BF0015580B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725"/>
          <a:stretch/>
        </p:blipFill>
        <p:spPr bwMode="auto">
          <a:xfrm>
            <a:off x="7540644" y="3184716"/>
            <a:ext cx="3383280" cy="329102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tyranny american revolution">
            <a:extLst>
              <a:ext uri="{FF2B5EF4-FFF2-40B4-BE49-F238E27FC236}">
                <a16:creationId xmlns:a16="http://schemas.microsoft.com/office/drawing/2014/main" id="{08F74ACB-EF18-414E-BB47-70175E7BBD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612" b="3"/>
          <a:stretch/>
        </p:blipFill>
        <p:spPr bwMode="auto">
          <a:xfrm>
            <a:off x="5674783" y="530979"/>
            <a:ext cx="3385845" cy="3368299"/>
          </a:xfrm>
          <a:custGeom>
            <a:avLst/>
            <a:gdLst>
              <a:gd name="connsiteX0" fmla="*/ 0 w 3767328"/>
              <a:gd name="connsiteY0" fmla="*/ 0 h 3747805"/>
              <a:gd name="connsiteX1" fmla="*/ 3767328 w 3767328"/>
              <a:gd name="connsiteY1" fmla="*/ 0 h 3747805"/>
              <a:gd name="connsiteX2" fmla="*/ 3767328 w 3767328"/>
              <a:gd name="connsiteY2" fmla="*/ 2778856 h 3747805"/>
              <a:gd name="connsiteX3" fmla="*/ 1896721 w 3767328"/>
              <a:gd name="connsiteY3" fmla="*/ 2778856 h 3747805"/>
              <a:gd name="connsiteX4" fmla="*/ 1896721 w 3767328"/>
              <a:gd name="connsiteY4" fmla="*/ 3747805 h 3747805"/>
              <a:gd name="connsiteX5" fmla="*/ 0 w 3767328"/>
              <a:gd name="connsiteY5" fmla="*/ 3747805 h 374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328" h="3747805">
                <a:moveTo>
                  <a:pt x="0" y="0"/>
                </a:moveTo>
                <a:lnTo>
                  <a:pt x="3767328" y="0"/>
                </a:lnTo>
                <a:lnTo>
                  <a:pt x="3767328" y="2778856"/>
                </a:lnTo>
                <a:lnTo>
                  <a:pt x="1896721" y="2778856"/>
                </a:lnTo>
                <a:lnTo>
                  <a:pt x="1896721" y="3747805"/>
                </a:lnTo>
                <a:lnTo>
                  <a:pt x="0" y="3747805"/>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D773807-76CB-4CCD-8EBC-1B54F346FD8B}"/>
              </a:ext>
            </a:extLst>
          </p:cNvPr>
          <p:cNvSpPr>
            <a:spLocks noGrp="1"/>
          </p:cNvSpPr>
          <p:nvPr>
            <p:ph type="title"/>
          </p:nvPr>
        </p:nvSpPr>
        <p:spPr>
          <a:xfrm>
            <a:off x="762000" y="559678"/>
            <a:ext cx="3833906" cy="1759316"/>
          </a:xfrm>
        </p:spPr>
        <p:txBody>
          <a:bodyPr vert="horz" lIns="91440" tIns="45720" rIns="91440" bIns="45720" rtlCol="0" anchor="t">
            <a:normAutofit/>
          </a:bodyPr>
          <a:lstStyle/>
          <a:p>
            <a:pPr>
              <a:lnSpc>
                <a:spcPct val="90000"/>
              </a:lnSpc>
            </a:pPr>
            <a:r>
              <a:rPr lang="en-US" sz="4800" dirty="0"/>
              <a:t>Tyranny/</a:t>
            </a:r>
            <a:br>
              <a:rPr lang="en-US" sz="4800" dirty="0"/>
            </a:br>
            <a:r>
              <a:rPr lang="en-US" sz="4800" dirty="0"/>
              <a:t>Tyrannical</a:t>
            </a:r>
          </a:p>
        </p:txBody>
      </p:sp>
      <p:pic>
        <p:nvPicPr>
          <p:cNvPr id="7" name="Picture 8" descr="king hitting GIF">
            <a:extLst>
              <a:ext uri="{FF2B5EF4-FFF2-40B4-BE49-F238E27FC236}">
                <a16:creationId xmlns:a16="http://schemas.microsoft.com/office/drawing/2014/main" id="{340C6CA3-F4E4-4088-ADCF-8345EB225BD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9572" y="2215128"/>
            <a:ext cx="4550931" cy="332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465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73807-76CB-4CCD-8EBC-1B54F346FD8B}"/>
              </a:ext>
            </a:extLst>
          </p:cNvPr>
          <p:cNvSpPr>
            <a:spLocks noGrp="1"/>
          </p:cNvSpPr>
          <p:nvPr>
            <p:ph type="title"/>
          </p:nvPr>
        </p:nvSpPr>
        <p:spPr>
          <a:xfrm>
            <a:off x="699174" y="431301"/>
            <a:ext cx="3838776" cy="1921022"/>
          </a:xfrm>
        </p:spPr>
        <p:txBody>
          <a:bodyPr/>
          <a:lstStyle/>
          <a:p>
            <a:pPr algn="l"/>
            <a:r>
              <a:rPr lang="en-US" sz="5400" dirty="0"/>
              <a:t>Petition</a:t>
            </a:r>
            <a:endParaRPr lang="en-US" dirty="0"/>
          </a:p>
        </p:txBody>
      </p:sp>
      <p:pic>
        <p:nvPicPr>
          <p:cNvPr id="11266" name="Picture 2" descr="Image result for petition definition">
            <a:extLst>
              <a:ext uri="{FF2B5EF4-FFF2-40B4-BE49-F238E27FC236}">
                <a16:creationId xmlns:a16="http://schemas.microsoft.com/office/drawing/2014/main" id="{31C98CCF-800A-4026-B2E3-1B36D82CEF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52" r="7590" b="13619"/>
          <a:stretch/>
        </p:blipFill>
        <p:spPr bwMode="auto">
          <a:xfrm>
            <a:off x="389828" y="2799795"/>
            <a:ext cx="5450889" cy="323953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petition definition">
            <a:extLst>
              <a:ext uri="{FF2B5EF4-FFF2-40B4-BE49-F238E27FC236}">
                <a16:creationId xmlns:a16="http://schemas.microsoft.com/office/drawing/2014/main" id="{F246AE69-1EB1-46EF-8141-726200BC5B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46" t="8586" r="8661"/>
          <a:stretch/>
        </p:blipFill>
        <p:spPr bwMode="auto">
          <a:xfrm>
            <a:off x="3717384" y="183812"/>
            <a:ext cx="3838776" cy="24160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petition meme">
            <a:extLst>
              <a:ext uri="{FF2B5EF4-FFF2-40B4-BE49-F238E27FC236}">
                <a16:creationId xmlns:a16="http://schemas.microsoft.com/office/drawing/2014/main" id="{648BE598-6596-4403-BD52-506A1342B4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4157" y="1062873"/>
            <a:ext cx="3628669" cy="4976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607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73807-76CB-4CCD-8EBC-1B54F346FD8B}"/>
              </a:ext>
            </a:extLst>
          </p:cNvPr>
          <p:cNvSpPr>
            <a:spLocks noGrp="1"/>
          </p:cNvSpPr>
          <p:nvPr>
            <p:ph type="title"/>
          </p:nvPr>
        </p:nvSpPr>
        <p:spPr>
          <a:xfrm>
            <a:off x="624239" y="376575"/>
            <a:ext cx="3838776" cy="1921022"/>
          </a:xfrm>
        </p:spPr>
        <p:txBody>
          <a:bodyPr/>
          <a:lstStyle/>
          <a:p>
            <a:pPr algn="l"/>
            <a:r>
              <a:rPr lang="en-US" dirty="0"/>
              <a:t>Ratify</a:t>
            </a:r>
          </a:p>
        </p:txBody>
      </p:sp>
      <p:pic>
        <p:nvPicPr>
          <p:cNvPr id="10246" name="Picture 6" descr="Image result for ratify">
            <a:extLst>
              <a:ext uri="{FF2B5EF4-FFF2-40B4-BE49-F238E27FC236}">
                <a16:creationId xmlns:a16="http://schemas.microsoft.com/office/drawing/2014/main" id="{8BEDB5D6-017E-4D07-9CC4-4B533A577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40" y="1889260"/>
            <a:ext cx="3838575" cy="383857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season 7 an amendment to be GIF">
            <a:extLst>
              <a:ext uri="{FF2B5EF4-FFF2-40B4-BE49-F238E27FC236}">
                <a16:creationId xmlns:a16="http://schemas.microsoft.com/office/drawing/2014/main" id="{3DAAF19E-A27D-4AEE-9EDF-E72EE832067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68348" y="1889260"/>
            <a:ext cx="5967563" cy="4575132"/>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Image result for approved png">
            <a:extLst>
              <a:ext uri="{FF2B5EF4-FFF2-40B4-BE49-F238E27FC236}">
                <a16:creationId xmlns:a16="http://schemas.microsoft.com/office/drawing/2014/main" id="{01FFB353-27C7-4C3F-A10A-C1BE3683A3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0078" y="-178905"/>
            <a:ext cx="68580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850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73807-76CB-4CCD-8EBC-1B54F346FD8B}"/>
              </a:ext>
            </a:extLst>
          </p:cNvPr>
          <p:cNvSpPr>
            <a:spLocks noGrp="1"/>
          </p:cNvSpPr>
          <p:nvPr>
            <p:ph type="title"/>
          </p:nvPr>
        </p:nvSpPr>
        <p:spPr>
          <a:xfrm>
            <a:off x="762000" y="555479"/>
            <a:ext cx="5257060" cy="1921022"/>
          </a:xfrm>
        </p:spPr>
        <p:txBody>
          <a:bodyPr/>
          <a:lstStyle/>
          <a:p>
            <a:pPr algn="ctr"/>
            <a:r>
              <a:rPr lang="en-US" sz="6000" dirty="0"/>
              <a:t>Preamble</a:t>
            </a:r>
            <a:endParaRPr lang="en-US" dirty="0"/>
          </a:p>
        </p:txBody>
      </p:sp>
      <p:pic>
        <p:nvPicPr>
          <p:cNvPr id="8196" name="Picture 4" descr="Related image">
            <a:extLst>
              <a:ext uri="{FF2B5EF4-FFF2-40B4-BE49-F238E27FC236}">
                <a16:creationId xmlns:a16="http://schemas.microsoft.com/office/drawing/2014/main" id="{5AE44C54-6ED9-4D23-B9CC-7AF9BB1D3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87" y="1976536"/>
            <a:ext cx="5302591" cy="353506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elated image">
            <a:extLst>
              <a:ext uri="{FF2B5EF4-FFF2-40B4-BE49-F238E27FC236}">
                <a16:creationId xmlns:a16="http://schemas.microsoft.com/office/drawing/2014/main" id="{F0B03D61-74AF-4BF0-A554-55C87049A9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083" y="3098936"/>
            <a:ext cx="5468706" cy="353506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austin powers hello GIF">
            <a:extLst>
              <a:ext uri="{FF2B5EF4-FFF2-40B4-BE49-F238E27FC236}">
                <a16:creationId xmlns:a16="http://schemas.microsoft.com/office/drawing/2014/main" id="{D7DDED65-B430-4303-827D-4DCDE815916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55750" y="406939"/>
            <a:ext cx="45529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388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2D269-73FD-48B7-8C95-93B489303851}"/>
              </a:ext>
            </a:extLst>
          </p:cNvPr>
          <p:cNvSpPr>
            <a:spLocks noGrp="1"/>
          </p:cNvSpPr>
          <p:nvPr>
            <p:ph type="title"/>
          </p:nvPr>
        </p:nvSpPr>
        <p:spPr/>
        <p:txBody>
          <a:bodyPr/>
          <a:lstStyle/>
          <a:p>
            <a:r>
              <a:rPr lang="en-US" dirty="0"/>
              <a:t>Declaration of Independence</a:t>
            </a:r>
          </a:p>
        </p:txBody>
      </p:sp>
      <p:pic>
        <p:nvPicPr>
          <p:cNvPr id="6" name="Online Media 5">
            <a:hlinkClick r:id="" action="ppaction://media"/>
            <a:extLst>
              <a:ext uri="{FF2B5EF4-FFF2-40B4-BE49-F238E27FC236}">
                <a16:creationId xmlns:a16="http://schemas.microsoft.com/office/drawing/2014/main" id="{22ABA8FA-8E91-48E0-8D6C-25A33824C8E4}"/>
              </a:ext>
            </a:extLst>
          </p:cNvPr>
          <p:cNvPicPr>
            <a:picLocks noGrp="1" noRot="1" noChangeAspect="1"/>
          </p:cNvPicPr>
          <p:nvPr>
            <p:ph idx="1"/>
            <a:videoFile r:link="rId1"/>
          </p:nvPr>
        </p:nvPicPr>
        <p:blipFill>
          <a:blip r:embed="rId4"/>
          <a:stretch>
            <a:fillRect/>
          </a:stretch>
        </p:blipFill>
        <p:spPr>
          <a:xfrm>
            <a:off x="5722964" y="1088234"/>
            <a:ext cx="5839287" cy="4379465"/>
          </a:xfrm>
          <a:prstGeom prst="rect">
            <a:avLst/>
          </a:prstGeom>
        </p:spPr>
      </p:pic>
      <p:pic>
        <p:nvPicPr>
          <p:cNvPr id="5" name="Picture 4">
            <a:extLst>
              <a:ext uri="{FF2B5EF4-FFF2-40B4-BE49-F238E27FC236}">
                <a16:creationId xmlns:a16="http://schemas.microsoft.com/office/drawing/2014/main" id="{C3E3EB07-B5B9-42B5-92C7-58DADC0B830D}"/>
              </a:ext>
            </a:extLst>
          </p:cNvPr>
          <p:cNvPicPr>
            <a:picLocks noChangeAspect="1"/>
          </p:cNvPicPr>
          <p:nvPr/>
        </p:nvPicPr>
        <p:blipFill>
          <a:blip r:embed="rId5"/>
          <a:stretch>
            <a:fillRect/>
          </a:stretch>
        </p:blipFill>
        <p:spPr>
          <a:xfrm>
            <a:off x="629749" y="2639704"/>
            <a:ext cx="4475651" cy="2827995"/>
          </a:xfrm>
          <a:prstGeom prst="rect">
            <a:avLst/>
          </a:prstGeom>
        </p:spPr>
      </p:pic>
    </p:spTree>
    <p:extLst>
      <p:ext uri="{BB962C8B-B14F-4D97-AF65-F5344CB8AC3E}">
        <p14:creationId xmlns:p14="http://schemas.microsoft.com/office/powerpoint/2010/main" val="4278645150"/>
      </p:ext>
    </p:extLst>
  </p:cSld>
  <p:clrMapOvr>
    <a:masterClrMapping/>
  </p:clrMapOvr>
</p:sld>
</file>

<file path=ppt/theme/theme1.xml><?xml version="1.0" encoding="utf-8"?>
<a:theme xmlns:a="http://schemas.openxmlformats.org/drawingml/2006/main" name="Headlines">
  <a:themeElements>
    <a:clrScheme name="Custom 25">
      <a:dk1>
        <a:sysClr val="windowText" lastClr="000000"/>
      </a:dk1>
      <a:lt1>
        <a:sysClr val="window" lastClr="FFFFFF"/>
      </a:lt1>
      <a:dk2>
        <a:srgbClr val="363636"/>
      </a:dk2>
      <a:lt2>
        <a:srgbClr val="014F6A"/>
      </a:lt2>
      <a:accent1>
        <a:srgbClr val="FFFFFF"/>
      </a:accent1>
      <a:accent2>
        <a:srgbClr val="B1EAFE"/>
      </a:accent2>
      <a:accent3>
        <a:srgbClr val="FFFFFF"/>
      </a:accent3>
      <a:accent4>
        <a:srgbClr val="C00000"/>
      </a:accent4>
      <a:accent5>
        <a:srgbClr val="C00000"/>
      </a:accent5>
      <a:accent6>
        <a:srgbClr val="C00000"/>
      </a:accent6>
      <a:hlink>
        <a:srgbClr val="D5F3FF"/>
      </a:hlink>
      <a:folHlink>
        <a:srgbClr val="63D5FF"/>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12434FFF-CE4A-40FC-99FF-CA1400F2E6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Headlines</Template>
  <TotalTime>280</TotalTime>
  <Words>815</Words>
  <Application>Microsoft Office PowerPoint</Application>
  <PresentationFormat>Widescreen</PresentationFormat>
  <Paragraphs>62</Paragraphs>
  <Slides>15</Slides>
  <Notes>15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Century Schoolbook</vt:lpstr>
      <vt:lpstr>Corbel</vt:lpstr>
      <vt:lpstr>Wingdings</vt:lpstr>
      <vt:lpstr>Headlines</vt:lpstr>
      <vt:lpstr>Declaring Independence Vocabulary Lesson</vt:lpstr>
      <vt:lpstr>Give Me Liberty or Give Me Death! Patrick Henry 1775</vt:lpstr>
      <vt:lpstr>The Declaration of Independence Thomas Jefferson 1776 (Text: The Declaration of America’s Immense Offense, 2015)</vt:lpstr>
      <vt:lpstr>Liberty</vt:lpstr>
      <vt:lpstr>Tyranny/ Tyrannical</vt:lpstr>
      <vt:lpstr>Petition</vt:lpstr>
      <vt:lpstr>Ratify</vt:lpstr>
      <vt:lpstr>Preamble</vt:lpstr>
      <vt:lpstr>Declaration of Independence</vt:lpstr>
      <vt:lpstr>Now, it is your turn! http://www.quickmeme.com/caption   In groups, create a meme for each vocabulary word. Please explain your choice of memes and text.</vt:lpstr>
      <vt:lpstr>Share your memes! </vt:lpstr>
      <vt:lpstr>Share your memes on the word wall! </vt:lpstr>
      <vt:lpstr>BREAK UP LETTERS Write a “break up” letter to Great Britain using all of the vocabulary terms! (Remember, your break up letter is your Declaration of Independence!</vt:lpstr>
      <vt:lpstr>Charades/Pictionary! Act it out or draw it! </vt:lpstr>
      <vt:lpstr>“We are never, ever getting back together!” – America to Great Britain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Wagner</dc:creator>
  <cp:lastModifiedBy>Nicole Wagner</cp:lastModifiedBy>
  <cp:revision>34</cp:revision>
  <dcterms:created xsi:type="dcterms:W3CDTF">2014-08-26T23:53:23Z</dcterms:created>
  <dcterms:modified xsi:type="dcterms:W3CDTF">2017-11-17T21:58:27Z</dcterms:modified>
</cp:coreProperties>
</file>