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8"/>
  </p:notesMasterIdLst>
  <p:sldIdLst>
    <p:sldId id="258" r:id="rId2"/>
    <p:sldId id="268" r:id="rId3"/>
    <p:sldId id="270" r:id="rId4"/>
    <p:sldId id="271" r:id="rId5"/>
    <p:sldId id="272" r:id="rId6"/>
    <p:sldId id="267" r:id="rId7"/>
    <p:sldId id="276" r:id="rId8"/>
    <p:sldId id="274" r:id="rId9"/>
    <p:sldId id="282" r:id="rId10"/>
    <p:sldId id="283" r:id="rId11"/>
    <p:sldId id="286" r:id="rId12"/>
    <p:sldId id="285" r:id="rId13"/>
    <p:sldId id="277" r:id="rId14"/>
    <p:sldId id="280" r:id="rId15"/>
    <p:sldId id="288" r:id="rId16"/>
    <p:sldId id="264" r:id="rId17"/>
    <p:sldId id="266" r:id="rId18"/>
    <p:sldId id="278" r:id="rId19"/>
    <p:sldId id="279" r:id="rId20"/>
    <p:sldId id="281" r:id="rId21"/>
    <p:sldId id="261" r:id="rId22"/>
    <p:sldId id="289" r:id="rId23"/>
    <p:sldId id="291" r:id="rId24"/>
    <p:sldId id="290" r:id="rId25"/>
    <p:sldId id="293" r:id="rId26"/>
    <p:sldId id="300" r:id="rId27"/>
    <p:sldId id="298" r:id="rId28"/>
    <p:sldId id="301" r:id="rId29"/>
    <p:sldId id="299" r:id="rId30"/>
    <p:sldId id="294" r:id="rId31"/>
    <p:sldId id="296" r:id="rId32"/>
    <p:sldId id="297" r:id="rId33"/>
    <p:sldId id="275" r:id="rId34"/>
    <p:sldId id="269" r:id="rId35"/>
    <p:sldId id="295" r:id="rId36"/>
    <p:sldId id="27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1782" autoAdjust="0"/>
  </p:normalViewPr>
  <p:slideViewPr>
    <p:cSldViewPr snapToGrid="0">
      <p:cViewPr>
        <p:scale>
          <a:sx n="66" d="100"/>
          <a:sy n="66" d="100"/>
        </p:scale>
        <p:origin x="11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51E3-7CA8-4306-B493-28D193BF92DF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BA581-5D36-4764-ADE4-75A55513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is in the frying pan?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does the frying pan represent?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does Anarchy mean?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on fire? What looks like hell on earth?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A581-5D36-4764-ADE4-75A5551317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A581-5D36-4764-ADE4-75A555131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1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A581-5D36-4764-ADE4-75A5551317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A581-5D36-4764-ADE4-75A5551317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-HnuSMaVP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rct=j&amp;q=&amp;esrc=s&amp;source=images&amp;cd=&amp;cad=rja&amp;uact=8&amp;ved=2ahUKEwiBlr3Y4p7ZAhXRuVMKHTc-AY8QjRx6BAgAEAY&amp;url=http://aoafa.org/trump-uses-bully-pulpit-to-promote-buy-american-hire-american/&amp;psig=AOvVaw03vqAXQPw7CdBF43M3zKa5&amp;ust=151846967888409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ShvYeyMm_Y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CA0B2E22-747E-4AFA-BF40-E438D68E6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r="22107"/>
          <a:stretch/>
        </p:blipFill>
        <p:spPr bwMode="auto">
          <a:xfrm>
            <a:off x="4204253" y="10"/>
            <a:ext cx="798774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E79AC-394B-42EA-AF8F-9064927B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39" y="180108"/>
            <a:ext cx="3638322" cy="1357745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WARM UP 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D1CF72B-28C7-4A4B-BC74-638D85283D65}"/>
              </a:ext>
            </a:extLst>
          </p:cNvPr>
          <p:cNvSpPr txBox="1">
            <a:spLocks/>
          </p:cNvSpPr>
          <p:nvPr/>
        </p:nvSpPr>
        <p:spPr>
          <a:xfrm>
            <a:off x="512619" y="1863436"/>
            <a:ext cx="3284460" cy="444038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Would you stand up to protect someone who was being bullied? </a:t>
            </a:r>
          </a:p>
          <a:p>
            <a:r>
              <a:rPr lang="en-US" sz="2800" dirty="0"/>
              <a:t>If you did, what might be some of the potential consequences?</a:t>
            </a:r>
          </a:p>
        </p:txBody>
      </p:sp>
    </p:spTree>
    <p:extLst>
      <p:ext uri="{BB962C8B-B14F-4D97-AF65-F5344CB8AC3E}">
        <p14:creationId xmlns:p14="http://schemas.microsoft.com/office/powerpoint/2010/main" val="42681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ire&#10;&#10;Description generated with high confidence">
            <a:extLst>
              <a:ext uri="{FF2B5EF4-FFF2-40B4-BE49-F238E27FC236}">
                <a16:creationId xmlns:a16="http://schemas.microsoft.com/office/drawing/2014/main" id="{154A17B7-EF47-4BA8-A922-88CD49C82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EBE1C-6060-40FB-BC71-4F1AD25E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0" y="2649303"/>
            <a:ext cx="10890580" cy="24076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Cuban </a:t>
            </a:r>
            <a:r>
              <a:rPr lang="en-US" sz="5400" i="1" dirty="0" err="1"/>
              <a:t>insurrectos</a:t>
            </a:r>
            <a:r>
              <a:rPr lang="en-US" sz="5400" i="1" dirty="0"/>
              <a:t> </a:t>
            </a:r>
            <a:r>
              <a:rPr lang="en-US" sz="5300" dirty="0"/>
              <a:t>(revolutionaries): 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“Ha, we’ll show you!”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NO MORE SUGAR FOR TRADE!</a:t>
            </a:r>
          </a:p>
        </p:txBody>
      </p:sp>
    </p:spTree>
    <p:extLst>
      <p:ext uri="{BB962C8B-B14F-4D97-AF65-F5344CB8AC3E}">
        <p14:creationId xmlns:p14="http://schemas.microsoft.com/office/powerpoint/2010/main" val="64939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FB581C-2142-4222-9A3B-905AD6C095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3" name="Picture 2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20EC1E74-9889-4B0F-88E0-0B6AA5906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69" r="-1" b="38781"/>
          <a:stretch/>
        </p:blipFill>
        <p:spPr>
          <a:xfrm>
            <a:off x="-1" y="-2"/>
            <a:ext cx="12198915" cy="51608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C8F782-4C2B-4578-8FD1-00498CAFB2F1}"/>
              </a:ext>
            </a:extLst>
          </p:cNvPr>
          <p:cNvSpPr txBox="1">
            <a:spLocks/>
          </p:cNvSpPr>
          <p:nvPr/>
        </p:nvSpPr>
        <p:spPr>
          <a:xfrm>
            <a:off x="290038" y="4018611"/>
            <a:ext cx="11340853" cy="2278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Spain sent Gen. “Butcher” </a:t>
            </a:r>
            <a:r>
              <a:rPr lang="en-US" sz="4800" b="1" dirty="0" err="1">
                <a:ln/>
                <a:solidFill>
                  <a:srgbClr val="FFC000"/>
                </a:solidFill>
                <a:effectLst/>
              </a:rPr>
              <a:t>Weyler</a:t>
            </a:r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706018066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99C8-52A7-423F-9D55-AE9E5652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76" y="547882"/>
            <a:ext cx="5071369" cy="1384826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BUTCHERED </a:t>
            </a:r>
            <a:br>
              <a:rPr lang="en-US" sz="4800" b="1" dirty="0">
                <a:ln/>
                <a:solidFill>
                  <a:srgbClr val="FFC000"/>
                </a:solidFill>
                <a:effectLst/>
              </a:rPr>
            </a:br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CUBANS!</a:t>
            </a:r>
          </a:p>
        </p:txBody>
      </p:sp>
      <p:pic>
        <p:nvPicPr>
          <p:cNvPr id="3" name="Content Placeholder 5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18F836A1-7FF9-4BBB-8C76-34E0FC109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6556" b="12077"/>
          <a:stretch/>
        </p:blipFill>
        <p:spPr>
          <a:xfrm>
            <a:off x="6026728" y="284018"/>
            <a:ext cx="2154381" cy="541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n old photo of a person&#10;&#10;Description generated with high confidence">
            <a:extLst>
              <a:ext uri="{FF2B5EF4-FFF2-40B4-BE49-F238E27FC236}">
                <a16:creationId xmlns:a16="http://schemas.microsoft.com/office/drawing/2014/main" id="{E534DCDF-A49E-4DA6-9BD9-E517A9D74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5" t="45353" r="42954" b="12295"/>
          <a:stretch/>
        </p:blipFill>
        <p:spPr>
          <a:xfrm>
            <a:off x="166255" y="2505822"/>
            <a:ext cx="5729443" cy="4206705"/>
          </a:xfrm>
          <a:prstGeom prst="rect">
            <a:avLst/>
          </a:prstGeom>
        </p:spPr>
      </p:pic>
      <p:pic>
        <p:nvPicPr>
          <p:cNvPr id="6" name="Picture 5" descr="An old photo of a person&#10;&#10;Description generated with high confidence">
            <a:extLst>
              <a:ext uri="{FF2B5EF4-FFF2-40B4-BE49-F238E27FC236}">
                <a16:creationId xmlns:a16="http://schemas.microsoft.com/office/drawing/2014/main" id="{23CA36C4-B8FB-4335-8E9D-96F8E323D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65" t="4041" r="1666" b="18990"/>
          <a:stretch/>
        </p:blipFill>
        <p:spPr>
          <a:xfrm>
            <a:off x="8391056" y="228601"/>
            <a:ext cx="3540219" cy="55279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36773B-1BD6-4728-9798-FA042D3FF3F0}"/>
              </a:ext>
            </a:extLst>
          </p:cNvPr>
          <p:cNvSpPr txBox="1">
            <a:spLocks/>
          </p:cNvSpPr>
          <p:nvPr/>
        </p:nvSpPr>
        <p:spPr>
          <a:xfrm>
            <a:off x="5895698" y="5549686"/>
            <a:ext cx="6227617" cy="138482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Concentration Camps!</a:t>
            </a:r>
          </a:p>
        </p:txBody>
      </p:sp>
    </p:spTree>
    <p:extLst>
      <p:ext uri="{BB962C8B-B14F-4D97-AF65-F5344CB8AC3E}">
        <p14:creationId xmlns:p14="http://schemas.microsoft.com/office/powerpoint/2010/main" val="11821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EB9E9225-1FAB-4741-A750-63E4C0ED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047" y="277287"/>
            <a:ext cx="5251775" cy="6137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3C62DA9-3A53-4FFE-A41A-BBD68BD63A63}"/>
              </a:ext>
            </a:extLst>
          </p:cNvPr>
          <p:cNvSpPr txBox="1">
            <a:spLocks/>
          </p:cNvSpPr>
          <p:nvPr/>
        </p:nvSpPr>
        <p:spPr>
          <a:xfrm>
            <a:off x="-1919460" y="-481272"/>
            <a:ext cx="10592406" cy="15171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America Takes a Stand! 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22E3E09-3EE1-4FA1-9560-FA2361BA56D1}"/>
              </a:ext>
            </a:extLst>
          </p:cNvPr>
          <p:cNvSpPr txBox="1">
            <a:spLocks/>
          </p:cNvSpPr>
          <p:nvPr/>
        </p:nvSpPr>
        <p:spPr>
          <a:xfrm>
            <a:off x="297031" y="1354759"/>
            <a:ext cx="6159423" cy="550324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American press sends reporters to investigate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Sensationalized in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“Yellow Journalism”</a:t>
            </a:r>
          </a:p>
          <a:p>
            <a:pPr lvl="1"/>
            <a:endParaRPr lang="en-US" sz="3200" dirty="0">
              <a:solidFill>
                <a:srgbClr val="FFFF00"/>
              </a:solidFill>
            </a:endParaRP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Does America have a moral obligation to intervene? Why? </a:t>
            </a:r>
          </a:p>
        </p:txBody>
      </p:sp>
    </p:spTree>
    <p:extLst>
      <p:ext uri="{BB962C8B-B14F-4D97-AF65-F5344CB8AC3E}">
        <p14:creationId xmlns:p14="http://schemas.microsoft.com/office/powerpoint/2010/main" val="36695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E520-9F11-437F-838D-D0700238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84" y="381000"/>
            <a:ext cx="6200514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Yellow Journalism!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86DA9-1743-4827-9B7C-1F132C3F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685" y="1840632"/>
            <a:ext cx="6200513" cy="4414695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“Click-bait” Headlines</a:t>
            </a:r>
          </a:p>
          <a:p>
            <a:r>
              <a:rPr lang="en-US" sz="4400" dirty="0"/>
              <a:t>Exaggerated</a:t>
            </a:r>
          </a:p>
          <a:p>
            <a:r>
              <a:rPr lang="en-US" sz="4400" dirty="0"/>
              <a:t>Possibly False</a:t>
            </a:r>
          </a:p>
          <a:p>
            <a:r>
              <a:rPr lang="en-US" sz="4400" dirty="0"/>
              <a:t>Like “fake news”</a:t>
            </a:r>
          </a:p>
          <a:p>
            <a:pPr marL="36900" indent="0">
              <a:buNone/>
            </a:pPr>
            <a:endParaRPr lang="en-US" sz="4400" dirty="0"/>
          </a:p>
          <a:p>
            <a:pPr marL="36900" indent="0">
              <a:buNone/>
            </a:pPr>
            <a:r>
              <a:rPr lang="en-US" sz="4400" dirty="0">
                <a:solidFill>
                  <a:srgbClr val="FFFF00"/>
                </a:solidFill>
              </a:rPr>
              <a:t>Why do you think this was done? </a:t>
            </a:r>
          </a:p>
        </p:txBody>
      </p:sp>
      <p:pic>
        <p:nvPicPr>
          <p:cNvPr id="7" name="Picture 6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8E885DD9-D49D-4664-BB74-31E51D47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198" y="602673"/>
            <a:ext cx="5447348" cy="58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3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E520-9F11-437F-838D-D0700238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83" y="381000"/>
            <a:ext cx="11696353" cy="97045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rgbClr val="FFC000"/>
                </a:solidFill>
                <a:effectLst/>
              </a:rPr>
              <a:t>Why “yellow journalism”? </a:t>
            </a:r>
            <a:br>
              <a:rPr lang="en-US" sz="4800" b="1" dirty="0">
                <a:ln/>
                <a:solidFill>
                  <a:srgbClr val="FFC000"/>
                </a:solidFill>
                <a:effectLst/>
              </a:rPr>
            </a:br>
            <a:r>
              <a:rPr lang="en-US" sz="5300" b="1" dirty="0">
                <a:ln/>
                <a:solidFill>
                  <a:srgbClr val="FFC000"/>
                </a:solidFill>
                <a:effectLst/>
              </a:rPr>
              <a:t>Because it sells papers!</a:t>
            </a:r>
            <a:endParaRPr lang="en-US" sz="4800" b="1" dirty="0">
              <a:ln/>
              <a:solidFill>
                <a:srgbClr val="FFC000"/>
              </a:solidFill>
              <a:effectLst/>
            </a:endParaRPr>
          </a:p>
        </p:txBody>
      </p:sp>
      <p:pic>
        <p:nvPicPr>
          <p:cNvPr id="12" name="Picture 11" descr="A picture containing text, newspaper, man, person&#10;&#10;Description generated with very high confidence">
            <a:extLst>
              <a:ext uri="{FF2B5EF4-FFF2-40B4-BE49-F238E27FC236}">
                <a16:creationId xmlns:a16="http://schemas.microsoft.com/office/drawing/2014/main" id="{0661B553-5A27-45B4-9436-739C3C52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04" y="1688202"/>
            <a:ext cx="6585527" cy="493914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DCD438-D9CF-43E0-BCEC-4B97D32D7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61295"/>
              </p:ext>
            </p:extLst>
          </p:nvPr>
        </p:nvGraphicFramePr>
        <p:xfrm>
          <a:off x="8872334" y="1587750"/>
          <a:ext cx="3125702" cy="312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851">
                  <a:extLst>
                    <a:ext uri="{9D8B030D-6E8A-4147-A177-3AD203B41FA5}">
                      <a16:colId xmlns:a16="http://schemas.microsoft.com/office/drawing/2014/main" val="1059555960"/>
                    </a:ext>
                  </a:extLst>
                </a:gridCol>
                <a:gridCol w="1562851">
                  <a:extLst>
                    <a:ext uri="{9D8B030D-6E8A-4147-A177-3AD203B41FA5}">
                      <a16:colId xmlns:a16="http://schemas.microsoft.com/office/drawing/2014/main" val="3087603720"/>
                    </a:ext>
                  </a:extLst>
                </a:gridCol>
              </a:tblGrid>
              <a:tr h="9954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Pulitzer’s </a:t>
                      </a:r>
                      <a:r>
                        <a:rPr lang="en-US" sz="3200" i="1" dirty="0"/>
                        <a:t>New York World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61046"/>
                  </a:ext>
                </a:extLst>
              </a:tr>
              <a:tr h="9954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47663"/>
                  </a:ext>
                </a:extLst>
              </a:tr>
              <a:tr h="9954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10,000 readers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250,000 Readers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844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61AA36-64DD-4762-B653-29E8A5117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37693"/>
              </p:ext>
            </p:extLst>
          </p:nvPr>
        </p:nvGraphicFramePr>
        <p:xfrm>
          <a:off x="183919" y="3498272"/>
          <a:ext cx="2677044" cy="312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044">
                  <a:extLst>
                    <a:ext uri="{9D8B030D-6E8A-4147-A177-3AD203B41FA5}">
                      <a16:colId xmlns:a16="http://schemas.microsoft.com/office/drawing/2014/main" val="1059555960"/>
                    </a:ext>
                  </a:extLst>
                </a:gridCol>
              </a:tblGrid>
              <a:tr h="9954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Hearst’s </a:t>
                      </a:r>
                      <a:r>
                        <a:rPr lang="en-US" sz="3200" i="1" dirty="0"/>
                        <a:t>New York Journal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61046"/>
                  </a:ext>
                </a:extLst>
              </a:tr>
              <a:tr h="9954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147663"/>
                  </a:ext>
                </a:extLst>
              </a:tr>
              <a:tr h="9954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400,000 Readers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84414"/>
                  </a:ext>
                </a:extLst>
              </a:tr>
            </a:tbl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1D55DB-38B5-4C3F-8C09-3A9FA2D9487D}"/>
              </a:ext>
            </a:extLst>
          </p:cNvPr>
          <p:cNvSpPr txBox="1">
            <a:spLocks/>
          </p:cNvSpPr>
          <p:nvPr/>
        </p:nvSpPr>
        <p:spPr>
          <a:xfrm>
            <a:off x="183919" y="492484"/>
            <a:ext cx="3343564" cy="308263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3600" dirty="0"/>
              <a:t>“You furnish the pictures, and I’ll furnish the war.” - Hearst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704266A-E42D-4295-A4D7-98CE8E4AFCD1}"/>
              </a:ext>
            </a:extLst>
          </p:cNvPr>
          <p:cNvSpPr txBox="1">
            <a:spLocks/>
          </p:cNvSpPr>
          <p:nvPr/>
        </p:nvSpPr>
        <p:spPr>
          <a:xfrm>
            <a:off x="8654472" y="5062809"/>
            <a:ext cx="3343564" cy="191052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r">
              <a:buFont typeface="Wingdings 2" charset="2"/>
              <a:buNone/>
            </a:pPr>
            <a:r>
              <a:rPr lang="en-US" sz="3600" dirty="0"/>
              <a:t>Invented the comic strip!</a:t>
            </a:r>
          </a:p>
        </p:txBody>
      </p:sp>
    </p:spTree>
    <p:extLst>
      <p:ext uri="{BB962C8B-B14F-4D97-AF65-F5344CB8AC3E}">
        <p14:creationId xmlns:p14="http://schemas.microsoft.com/office/powerpoint/2010/main" val="38097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787D0F0C-7545-4DC5-A72E-3CDE89D09D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27" y="90200"/>
            <a:ext cx="6495545" cy="64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9F70214-7550-4E7F-9149-AC2BB4D57A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2628" y="0"/>
            <a:ext cx="9043022" cy="67822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7E5232-3EB8-47BA-85CA-7A0BF70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50" y="1333266"/>
            <a:ext cx="2457705" cy="3895082"/>
          </a:xfrm>
        </p:spPr>
        <p:txBody>
          <a:bodyPr>
            <a:normAutofit/>
          </a:bodyPr>
          <a:lstStyle/>
          <a:p>
            <a:r>
              <a:rPr lang="en-US" dirty="0"/>
              <a:t>Uncle Sam, Why Are You Waiting?</a:t>
            </a:r>
            <a:br>
              <a:rPr lang="en-US" dirty="0"/>
            </a:br>
            <a:r>
              <a:rPr lang="en-US" dirty="0"/>
              <a:t>(1898)</a:t>
            </a:r>
          </a:p>
        </p:txBody>
      </p:sp>
    </p:spTree>
    <p:extLst>
      <p:ext uri="{BB962C8B-B14F-4D97-AF65-F5344CB8AC3E}">
        <p14:creationId xmlns:p14="http://schemas.microsoft.com/office/powerpoint/2010/main" val="37084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FC05-996C-4FBF-ACAC-D7C7979E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3564"/>
            <a:ext cx="7128164" cy="9704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NEW </a:t>
            </a:r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President</a:t>
            </a:r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 </a:t>
            </a:r>
            <a:br>
              <a:rPr lang="en-US" sz="4800" b="1" dirty="0">
                <a:ln/>
                <a:solidFill>
                  <a:srgbClr val="FFC000"/>
                </a:solidFill>
                <a:effectLst/>
              </a:rPr>
            </a:br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McKinley (1897)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277F-E5C4-4C41-B763-D846910AC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5268" y="4396363"/>
            <a:ext cx="4398414" cy="379614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Recalled “Butcher” </a:t>
            </a:r>
            <a:r>
              <a:rPr lang="en-US" sz="2400" dirty="0" err="1"/>
              <a:t>Weyler</a:t>
            </a:r>
            <a:endParaRPr lang="en-US" sz="2400" dirty="0"/>
          </a:p>
          <a:p>
            <a:pPr lvl="1"/>
            <a:r>
              <a:rPr lang="en-US" sz="2400" dirty="0"/>
              <a:t>Modified concentration policy</a:t>
            </a:r>
          </a:p>
          <a:p>
            <a:pPr lvl="1"/>
            <a:r>
              <a:rPr lang="en-US" sz="2400" dirty="0"/>
              <a:t>Granted Cuba qualified autonomy</a:t>
            </a:r>
          </a:p>
        </p:txBody>
      </p:sp>
      <p:pic>
        <p:nvPicPr>
          <p:cNvPr id="6" name="Content Placeholder 5" descr="A vintage photo of 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F3B8CAD-121F-43D0-B892-7425ECB807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9115" y="318655"/>
            <a:ext cx="4309886" cy="6086614"/>
          </a:xfrm>
        </p:spPr>
      </p:pic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C02EB20-86FB-4981-92D7-6687BD71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436" y="4099133"/>
            <a:ext cx="1587130" cy="2440212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E0A73B8-C65E-4336-AE4B-E7092E05E6CB}"/>
              </a:ext>
            </a:extLst>
          </p:cNvPr>
          <p:cNvSpPr/>
          <p:nvPr/>
        </p:nvSpPr>
        <p:spPr>
          <a:xfrm>
            <a:off x="6315131" y="3932235"/>
            <a:ext cx="3757406" cy="2473034"/>
          </a:xfrm>
          <a:prstGeom prst="wedgeEllipseCallout">
            <a:avLst>
              <a:gd name="adj1" fmla="val 18805"/>
              <a:gd name="adj2" fmla="val -7223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Spain has acted “uncivilized and inhuman” toward Cubans!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DFC8BB-A47E-42A2-B732-1EE6DC901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3853"/>
            <a:ext cx="3928886" cy="2930294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9CE2C54C-6F63-4639-95B7-BDA47EBF0DBD}"/>
              </a:ext>
            </a:extLst>
          </p:cNvPr>
          <p:cNvSpPr/>
          <p:nvPr/>
        </p:nvSpPr>
        <p:spPr>
          <a:xfrm>
            <a:off x="2874321" y="2092640"/>
            <a:ext cx="3440810" cy="1943578"/>
          </a:xfrm>
          <a:prstGeom prst="wedgeEllipseCallout">
            <a:avLst>
              <a:gd name="adj1" fmla="val -83261"/>
              <a:gd name="adj2" fmla="val 4641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Woah! Don’t attack! We’ll be good!</a:t>
            </a:r>
          </a:p>
        </p:txBody>
      </p:sp>
    </p:spTree>
    <p:extLst>
      <p:ext uri="{BB962C8B-B14F-4D97-AF65-F5344CB8AC3E}">
        <p14:creationId xmlns:p14="http://schemas.microsoft.com/office/powerpoint/2010/main" val="15923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FC05-996C-4FBF-ACAC-D7C7979E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731"/>
            <a:ext cx="7128164" cy="9704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FFC000"/>
                </a:solidFill>
                <a:effectLst/>
              </a:rPr>
              <a:t>The De Lomé Letter</a:t>
            </a:r>
          </a:p>
        </p:txBody>
      </p:sp>
      <p:pic>
        <p:nvPicPr>
          <p:cNvPr id="1026" name="Picture 2" descr="Related image">
            <a:hlinkClick r:id="rId2"/>
            <a:extLst>
              <a:ext uri="{FF2B5EF4-FFF2-40B4-BE49-F238E27FC236}">
                <a16:creationId xmlns:a16="http://schemas.microsoft.com/office/drawing/2014/main" id="{7DF6C25B-777B-41F4-81EF-FC211FC2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46" y="359307"/>
            <a:ext cx="371994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glove&#10;&#10;Description generated with high confidence">
            <a:extLst>
              <a:ext uri="{FF2B5EF4-FFF2-40B4-BE49-F238E27FC236}">
                <a16:creationId xmlns:a16="http://schemas.microsoft.com/office/drawing/2014/main" id="{78D676C6-C235-4DA3-83A7-DF7D6A0AB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9751">
            <a:off x="5567393" y="1284779"/>
            <a:ext cx="2345329" cy="1876263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72B726A-040F-408E-ACF9-C4BF4BFFFCA8}"/>
              </a:ext>
            </a:extLst>
          </p:cNvPr>
          <p:cNvSpPr/>
          <p:nvPr/>
        </p:nvSpPr>
        <p:spPr>
          <a:xfrm>
            <a:off x="8923028" y="1981200"/>
            <a:ext cx="3095789" cy="2251364"/>
          </a:xfrm>
          <a:prstGeom prst="wedgeEllipseCallout">
            <a:avLst>
              <a:gd name="adj1" fmla="val -38601"/>
              <a:gd name="adj2" fmla="val -541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McKinley “has no more backbone than a chocolate éclair!” </a:t>
            </a:r>
          </a:p>
        </p:txBody>
      </p:sp>
      <p:pic>
        <p:nvPicPr>
          <p:cNvPr id="11" name="Picture 10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D5AEA7C-88BF-47E1-9608-82E6B5B58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87" y="1691075"/>
            <a:ext cx="4537363" cy="4537363"/>
          </a:xfrm>
          <a:prstGeom prst="rect">
            <a:avLst/>
          </a:prstGeom>
        </p:spPr>
      </p:pic>
      <p:pic>
        <p:nvPicPr>
          <p:cNvPr id="15" name="Picture 14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id="{C24322CB-4305-451C-A301-055CC3776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832" y="3167784"/>
            <a:ext cx="2529667" cy="3273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66A74C18-CF62-4093-B3C6-F2EE2616F667}"/>
              </a:ext>
            </a:extLst>
          </p:cNvPr>
          <p:cNvSpPr/>
          <p:nvPr/>
        </p:nvSpPr>
        <p:spPr>
          <a:xfrm>
            <a:off x="8025536" y="4405746"/>
            <a:ext cx="3896299" cy="2163884"/>
          </a:xfrm>
          <a:prstGeom prst="wedgeEllipseCallout">
            <a:avLst>
              <a:gd name="adj1" fmla="val -74627"/>
              <a:gd name="adj2" fmla="val -3384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McKinley is a weak man and “a bidder for the admiration of the crowd!”</a:t>
            </a:r>
          </a:p>
        </p:txBody>
      </p:sp>
    </p:spTree>
    <p:extLst>
      <p:ext uri="{BB962C8B-B14F-4D97-AF65-F5344CB8AC3E}">
        <p14:creationId xmlns:p14="http://schemas.microsoft.com/office/powerpoint/2010/main" val="306528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8CDB65-BC58-4648-9385-4701FDE7AD39}"/>
              </a:ext>
            </a:extLst>
          </p:cNvPr>
          <p:cNvSpPr/>
          <p:nvPr/>
        </p:nvSpPr>
        <p:spPr>
          <a:xfrm>
            <a:off x="8581158" y="367148"/>
            <a:ext cx="2918115" cy="12475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14D90-C062-44E7-B56F-EEB28FC0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42" y="512620"/>
            <a:ext cx="8041436" cy="97045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CONTENT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632A-9C79-4C90-83C0-8757B308C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79187"/>
          </a:xfrm>
        </p:spPr>
        <p:txBody>
          <a:bodyPr>
            <a:noAutofit/>
          </a:bodyPr>
          <a:lstStyle/>
          <a:p>
            <a:r>
              <a:rPr lang="en-US" sz="2800" dirty="0"/>
              <a:t>US 22 – Assess the causes of American imperialism in the late 19</a:t>
            </a:r>
            <a:r>
              <a:rPr lang="en-US" sz="2800" baseline="30000" dirty="0"/>
              <a:t>th</a:t>
            </a:r>
            <a:r>
              <a:rPr lang="en-US" sz="2800" dirty="0"/>
              <a:t> and early 20</a:t>
            </a:r>
            <a:r>
              <a:rPr lang="en-US" sz="2800" baseline="30000" dirty="0"/>
              <a:t>th</a:t>
            </a:r>
            <a:r>
              <a:rPr lang="en-US" sz="2800" dirty="0"/>
              <a:t> centuries, including the desire for </a:t>
            </a:r>
            <a:r>
              <a:rPr lang="en-US" sz="2800" dirty="0">
                <a:solidFill>
                  <a:srgbClr val="FFC000"/>
                </a:solidFill>
              </a:rPr>
              <a:t>raw materials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C000"/>
                </a:solidFill>
              </a:rPr>
              <a:t>new markets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yellow journalism</a:t>
            </a:r>
            <a:r>
              <a:rPr lang="en-US" sz="2800" dirty="0"/>
              <a:t>, and the desire to </a:t>
            </a:r>
            <a:r>
              <a:rPr lang="en-US" sz="2800" dirty="0">
                <a:solidFill>
                  <a:srgbClr val="FFC000"/>
                </a:solidFill>
              </a:rPr>
              <a:t>spread American democratic and moral ideals</a:t>
            </a:r>
            <a:r>
              <a:rPr lang="en-US" sz="2800" dirty="0"/>
              <a:t>.</a:t>
            </a:r>
          </a:p>
          <a:p>
            <a:r>
              <a:rPr lang="en-US" sz="2800" dirty="0"/>
              <a:t>US 23 – </a:t>
            </a:r>
            <a:r>
              <a:rPr lang="en-US" sz="2800" dirty="0">
                <a:solidFill>
                  <a:srgbClr val="FFC000"/>
                </a:solidFill>
              </a:rPr>
              <a:t>Evaluate the arguments of interventionists and non-interventionists </a:t>
            </a:r>
            <a:r>
              <a:rPr lang="en-US" sz="2800" dirty="0"/>
              <a:t>of the period including Alfred T. Mahan, Senator Albert Beverage, Mark Twain, and Theodore Roosevelt. </a:t>
            </a:r>
          </a:p>
          <a:p>
            <a:r>
              <a:rPr lang="en-US" sz="2800" dirty="0"/>
              <a:t>US 24 – Describe the consequences of American imperialism of the period, including the following events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rgbClr val="FFC000"/>
                </a:solidFill>
              </a:rPr>
              <a:t>Spanish-American War</a:t>
            </a:r>
            <a:r>
              <a:rPr lang="en-US" sz="2800" dirty="0"/>
              <a:t> (Teller, Platt &amp; Foraker Acts) 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1225295-AD24-4A5D-9BE6-FAFE13A15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158" y="263240"/>
            <a:ext cx="2857500" cy="14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5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9931-6CD2-440F-AA25-19666622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2" y="-130987"/>
            <a:ext cx="11278205" cy="1530927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rgbClr val="FFC000"/>
                </a:solidFill>
                <a:effectLst/>
              </a:rPr>
              <a:t>To hell with Spain, </a:t>
            </a:r>
            <a:r>
              <a:rPr lang="en-US" b="1" u="sng" dirty="0">
                <a:ln/>
                <a:solidFill>
                  <a:srgbClr val="FFC000"/>
                </a:solidFill>
                <a:effectLst/>
              </a:rPr>
              <a:t>REMEMBER THE MAINE!</a:t>
            </a:r>
          </a:p>
        </p:txBody>
      </p:sp>
      <p:pic>
        <p:nvPicPr>
          <p:cNvPr id="5" name="Picture 2" descr="Image result for spanish american war">
            <a:extLst>
              <a:ext uri="{FF2B5EF4-FFF2-40B4-BE49-F238E27FC236}">
                <a16:creationId xmlns:a16="http://schemas.microsoft.com/office/drawing/2014/main" id="{6BCB6D47-ABC8-4B5F-9269-0C84375D18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54" y="1269710"/>
            <a:ext cx="7047475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2C2FF55B-0FD0-43D0-80E4-269612A60F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47" t="1742" r="6379" b="-89"/>
          <a:stretch/>
        </p:blipFill>
        <p:spPr>
          <a:xfrm>
            <a:off x="150771" y="1246731"/>
            <a:ext cx="4803631" cy="56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panish american war">
            <a:extLst>
              <a:ext uri="{FF2B5EF4-FFF2-40B4-BE49-F238E27FC236}">
                <a16:creationId xmlns:a16="http://schemas.microsoft.com/office/drawing/2014/main" id="{99D946D7-B2B0-4301-9722-B327C99A73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5" y="197427"/>
            <a:ext cx="8946161" cy="64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0FDD0025-48D5-422D-9298-B5E246EF7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78" r="-1" b="448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8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536FA4E-0152-4E27-91DA-0FC22D184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Content Placeholder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2D6B48FC-E241-44E0-A8EB-DF8AF9524B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048" r="2702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E9799-770C-4E79-A2E9-C2C22D8C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92" y="0"/>
            <a:ext cx="4172555" cy="1862138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A “Splendid </a:t>
            </a:r>
            <a:br>
              <a:rPr lang="en-US" sz="4800" b="1" dirty="0">
                <a:ln/>
                <a:solidFill>
                  <a:srgbClr val="FFC000"/>
                </a:solidFill>
                <a:effectLst/>
              </a:rPr>
            </a:br>
            <a:r>
              <a:rPr lang="en-US" sz="4800" b="1" dirty="0">
                <a:ln/>
                <a:solidFill>
                  <a:srgbClr val="FFC000"/>
                </a:solidFill>
                <a:effectLst/>
              </a:rPr>
              <a:t>Little War”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2E27-5BA4-432C-B01F-E0345A509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699" y="1944359"/>
            <a:ext cx="3869048" cy="47791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Lasted 4 months</a:t>
            </a:r>
          </a:p>
          <a:p>
            <a:r>
              <a:rPr lang="en-US" sz="2400" dirty="0"/>
              <a:t>Less than 3,000 American lives lost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Treaty of Paris </a:t>
            </a:r>
            <a:r>
              <a:rPr lang="en-US" sz="2400" dirty="0"/>
              <a:t>- America gets these colonies: </a:t>
            </a:r>
          </a:p>
          <a:p>
            <a:pPr lvl="1"/>
            <a:r>
              <a:rPr lang="en-US" sz="2400" dirty="0"/>
              <a:t>Philippines </a:t>
            </a:r>
          </a:p>
          <a:p>
            <a:pPr lvl="1"/>
            <a:r>
              <a:rPr lang="en-US" sz="2400" dirty="0"/>
              <a:t>Puerto Rico</a:t>
            </a:r>
          </a:p>
          <a:p>
            <a:pPr lvl="1"/>
            <a:r>
              <a:rPr lang="en-US" sz="2400" dirty="0"/>
              <a:t>Guam</a:t>
            </a:r>
          </a:p>
          <a:p>
            <a:pPr lvl="1"/>
            <a:r>
              <a:rPr lang="en-US" sz="2400" dirty="0"/>
              <a:t>Partial control over Cuba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9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FFBCC0FB-639A-4D58-9D20-12BC9201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28" y="0"/>
            <a:ext cx="10067193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2AD72E6-8C2B-40C8-BDE9-09403F6FD205}"/>
              </a:ext>
            </a:extLst>
          </p:cNvPr>
          <p:cNvSpPr txBox="1">
            <a:spLocks/>
          </p:cNvSpPr>
          <p:nvPr/>
        </p:nvSpPr>
        <p:spPr>
          <a:xfrm>
            <a:off x="-1346715" y="4243387"/>
            <a:ext cx="4172555" cy="1862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E</a:t>
            </a:r>
          </a:p>
          <a:p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M</a:t>
            </a:r>
          </a:p>
          <a:p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P</a:t>
            </a:r>
          </a:p>
          <a:p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I</a:t>
            </a:r>
          </a:p>
          <a:p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R</a:t>
            </a:r>
          </a:p>
          <a:p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9056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8" name="Content Placeholder 4" descr="A close up of a book&#10;&#10;Description generated with high confidence">
            <a:extLst>
              <a:ext uri="{FF2B5EF4-FFF2-40B4-BE49-F238E27FC236}">
                <a16:creationId xmlns:a16="http://schemas.microsoft.com/office/drawing/2014/main" id="{8BB84538-98B8-4C6D-A0D6-0DD66FC18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71" r="-1" b="19125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EADA4-03FE-4E87-B20B-BBE07EE3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0" y="0"/>
            <a:ext cx="4608325" cy="2612231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rgbClr val="FFC000"/>
                </a:solidFill>
                <a:effectLst/>
              </a:rPr>
              <a:t>America </a:t>
            </a:r>
            <a:br>
              <a:rPr lang="en-US" b="1" dirty="0">
                <a:ln/>
                <a:solidFill>
                  <a:srgbClr val="FFC000"/>
                </a:solidFill>
                <a:effectLst/>
              </a:rPr>
            </a:br>
            <a:r>
              <a:rPr lang="en-US" b="1" dirty="0">
                <a:ln/>
                <a:solidFill>
                  <a:srgbClr val="FFC000"/>
                </a:solidFill>
                <a:effectLst/>
              </a:rPr>
              <a:t>becomes a WORLD POWER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E74948-8F77-4411-B150-74109BA64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836" y="3164681"/>
            <a:ext cx="4254591" cy="3844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 algn="ctr">
              <a:spcAft>
                <a:spcPts val="0"/>
              </a:spcAft>
              <a:buNone/>
            </a:pPr>
            <a:r>
              <a:rPr lang="en-US" sz="3600" dirty="0"/>
              <a:t>What are the consequences </a:t>
            </a:r>
          </a:p>
          <a:p>
            <a:pPr marL="0" lvl="1" indent="0" algn="ctr">
              <a:spcAft>
                <a:spcPts val="0"/>
              </a:spcAft>
              <a:buNone/>
            </a:pPr>
            <a:r>
              <a:rPr lang="en-US" sz="3600" dirty="0"/>
              <a:t>(good &amp; bad) </a:t>
            </a:r>
          </a:p>
          <a:p>
            <a:pPr marL="0" lvl="1" indent="0" algn="ctr">
              <a:spcAft>
                <a:spcPts val="0"/>
              </a:spcAft>
              <a:buNone/>
            </a:pPr>
            <a:r>
              <a:rPr lang="en-US" sz="3600" dirty="0"/>
              <a:t>about what America </a:t>
            </a:r>
          </a:p>
          <a:p>
            <a:pPr marL="0" lvl="1" indent="0" algn="ctr">
              <a:spcAft>
                <a:spcPts val="0"/>
              </a:spcAft>
              <a:buNone/>
            </a:pPr>
            <a:r>
              <a:rPr lang="en-US" sz="3600" dirty="0"/>
              <a:t>has just done?</a:t>
            </a:r>
          </a:p>
        </p:txBody>
      </p:sp>
    </p:spTree>
    <p:extLst>
      <p:ext uri="{BB962C8B-B14F-4D97-AF65-F5344CB8AC3E}">
        <p14:creationId xmlns:p14="http://schemas.microsoft.com/office/powerpoint/2010/main" val="98680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5B92-955B-4472-9566-7FEFEF15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73" y="366531"/>
            <a:ext cx="6130724" cy="97045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rgbClr val="FFC000"/>
                </a:solidFill>
                <a:effectLst/>
              </a:rPr>
              <a:t>Cuban “Independence”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23E4-1377-4B9B-95C3-37C0657E4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6908" y="1801897"/>
            <a:ext cx="5064665" cy="4058751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Platt Amendment</a:t>
            </a:r>
          </a:p>
          <a:p>
            <a:pPr lvl="1"/>
            <a:r>
              <a:rPr lang="en-US" sz="2800" dirty="0"/>
              <a:t>Could </a:t>
            </a:r>
            <a:r>
              <a:rPr lang="en-US" sz="2800" dirty="0">
                <a:solidFill>
                  <a:srgbClr val="FFFF00"/>
                </a:solidFill>
              </a:rPr>
              <a:t>NO</a:t>
            </a:r>
            <a:r>
              <a:rPr lang="en-US" sz="2800" dirty="0"/>
              <a:t>T make </a:t>
            </a:r>
            <a:r>
              <a:rPr lang="en-US" sz="2800" dirty="0">
                <a:solidFill>
                  <a:srgbClr val="FFFF00"/>
                </a:solidFill>
              </a:rPr>
              <a:t>treaties</a:t>
            </a:r>
          </a:p>
          <a:p>
            <a:pPr lvl="1"/>
            <a:r>
              <a:rPr lang="en-US" sz="2800" dirty="0"/>
              <a:t>Could </a:t>
            </a:r>
            <a:r>
              <a:rPr lang="en-US" sz="2800" dirty="0">
                <a:solidFill>
                  <a:srgbClr val="FFFF00"/>
                </a:solidFill>
              </a:rPr>
              <a:t>NO</a:t>
            </a:r>
            <a:r>
              <a:rPr lang="en-US" sz="2800" dirty="0"/>
              <a:t>T be in </a:t>
            </a:r>
            <a:r>
              <a:rPr lang="en-US" sz="2800" dirty="0">
                <a:solidFill>
                  <a:srgbClr val="FFFF00"/>
                </a:solidFill>
              </a:rPr>
              <a:t>debt</a:t>
            </a:r>
          </a:p>
          <a:p>
            <a:pPr lvl="1"/>
            <a:r>
              <a:rPr lang="en-US" sz="2800" dirty="0"/>
              <a:t>U.S. </a:t>
            </a:r>
            <a:r>
              <a:rPr lang="en-US" sz="2800" dirty="0">
                <a:solidFill>
                  <a:srgbClr val="FFFF00"/>
                </a:solidFill>
              </a:rPr>
              <a:t>sent troops </a:t>
            </a:r>
            <a:r>
              <a:rPr lang="en-US" sz="2800" dirty="0"/>
              <a:t>to “restore order” and provide “mutual protection” </a:t>
            </a:r>
          </a:p>
          <a:p>
            <a:pPr lvl="1"/>
            <a:r>
              <a:rPr lang="en-US" sz="2800" dirty="0"/>
              <a:t>Cuba would </a:t>
            </a:r>
            <a:r>
              <a:rPr lang="en-US" sz="2800" dirty="0">
                <a:solidFill>
                  <a:srgbClr val="FFFF00"/>
                </a:solidFill>
              </a:rPr>
              <a:t>sell/lease land for U.S.</a:t>
            </a:r>
            <a:r>
              <a:rPr lang="en-US" sz="2800" dirty="0"/>
              <a:t> Coal &amp; Navy Stations</a:t>
            </a:r>
          </a:p>
          <a:p>
            <a:pPr lvl="2"/>
            <a:r>
              <a:rPr lang="en-US" sz="2400" dirty="0"/>
              <a:t>Ever heard of </a:t>
            </a:r>
            <a:r>
              <a:rPr lang="en-US" sz="2400" dirty="0">
                <a:solidFill>
                  <a:srgbClr val="FFFF00"/>
                </a:solidFill>
              </a:rPr>
              <a:t>Guantanamo Bay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pic>
        <p:nvPicPr>
          <p:cNvPr id="1026" name="Picture 2" descr="Image result for platt amendment">
            <a:extLst>
              <a:ext uri="{FF2B5EF4-FFF2-40B4-BE49-F238E27FC236}">
                <a16:creationId xmlns:a16="http://schemas.microsoft.com/office/drawing/2014/main" id="{91EE76FB-9C18-438C-AD78-59A27FE3A9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5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BF5FADA-7330-4EFB-AED3-3590762A1D74}"/>
              </a:ext>
            </a:extLst>
          </p:cNvPr>
          <p:cNvSpPr/>
          <p:nvPr/>
        </p:nvSpPr>
        <p:spPr>
          <a:xfrm>
            <a:off x="2372810" y="463092"/>
            <a:ext cx="3599726" cy="1747777"/>
          </a:xfrm>
          <a:prstGeom prst="wedgeEllipseCallout">
            <a:avLst>
              <a:gd name="adj1" fmla="val -69386"/>
              <a:gd name="adj2" fmla="val 68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“That’s right, my boy! Go ahead! But remember, I’ll always keep a father’s eye on you!”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A47EE32-94A4-41E1-926F-ADA869C5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49" y="260004"/>
            <a:ext cx="8024717" cy="6337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74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C354-A1E7-4101-8559-794E37FD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9" y="119710"/>
            <a:ext cx="11147025" cy="161273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rgbClr val="FFC000"/>
                </a:solidFill>
                <a:effectLst/>
              </a:rPr>
              <a:t>CUBA – “What about the Teller Amendment?”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3220-656B-444A-B43C-36D686F53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596" y="1570403"/>
            <a:ext cx="5278449" cy="5005841"/>
          </a:xfrm>
        </p:spPr>
        <p:txBody>
          <a:bodyPr>
            <a:normAutofit/>
          </a:bodyPr>
          <a:lstStyle/>
          <a:p>
            <a:r>
              <a:rPr lang="en-US" sz="3200" dirty="0"/>
              <a:t>Teller Amendment (1898)</a:t>
            </a:r>
          </a:p>
          <a:p>
            <a:pPr lvl="1"/>
            <a:r>
              <a:rPr lang="en-US" sz="2800" dirty="0"/>
              <a:t>U.S. </a:t>
            </a:r>
            <a:r>
              <a:rPr lang="en-US" sz="2800" dirty="0">
                <a:solidFill>
                  <a:srgbClr val="FFFF00"/>
                </a:solidFill>
              </a:rPr>
              <a:t>promised</a:t>
            </a:r>
            <a:r>
              <a:rPr lang="en-US" sz="2800" dirty="0"/>
              <a:t> not to annex Cuba</a:t>
            </a:r>
          </a:p>
          <a:p>
            <a:pPr lvl="1"/>
            <a:r>
              <a:rPr lang="en-US" sz="2800" dirty="0"/>
              <a:t>The U.S. would </a:t>
            </a:r>
            <a:r>
              <a:rPr lang="en-US" sz="2800" dirty="0">
                <a:solidFill>
                  <a:srgbClr val="FFFF00"/>
                </a:solidFill>
              </a:rPr>
              <a:t>leave the island </a:t>
            </a:r>
            <a:r>
              <a:rPr lang="en-US" sz="2800" dirty="0"/>
              <a:t>to its people</a:t>
            </a:r>
          </a:p>
          <a:p>
            <a:pPr lvl="1"/>
            <a:r>
              <a:rPr lang="en-US" sz="2800" dirty="0"/>
              <a:t>U.S. would </a:t>
            </a:r>
            <a:r>
              <a:rPr lang="en-US" sz="2800" dirty="0">
                <a:solidFill>
                  <a:srgbClr val="FFFF00"/>
                </a:solidFill>
              </a:rPr>
              <a:t>withdraw all troops </a:t>
            </a:r>
            <a:r>
              <a:rPr lang="en-US" sz="2800" dirty="0"/>
              <a:t>from the country after helping Cuba gain independence </a:t>
            </a:r>
          </a:p>
        </p:txBody>
      </p:sp>
      <p:pic>
        <p:nvPicPr>
          <p:cNvPr id="2052" name="Picture 4" descr="Image result for teller amendment">
            <a:extLst>
              <a:ext uri="{FF2B5EF4-FFF2-40B4-BE49-F238E27FC236}">
                <a16:creationId xmlns:a16="http://schemas.microsoft.com/office/drawing/2014/main" id="{90EC656C-B12E-40DF-8B8B-BDA8D4A928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04" y="1477805"/>
            <a:ext cx="5005841" cy="50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eller amendment">
            <a:extLst>
              <a:ext uri="{FF2B5EF4-FFF2-40B4-BE49-F238E27FC236}">
                <a16:creationId xmlns:a16="http://schemas.microsoft.com/office/drawing/2014/main" id="{BAE15DA7-5BB8-40E7-B2DF-2EAD82F3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647" y="4404544"/>
            <a:ext cx="2305050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00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eller amendment">
            <a:extLst>
              <a:ext uri="{FF2B5EF4-FFF2-40B4-BE49-F238E27FC236}">
                <a16:creationId xmlns:a16="http://schemas.microsoft.com/office/drawing/2014/main" id="{1DCE80F7-8F5E-42AF-971D-C41AF8FA5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40" y="416598"/>
            <a:ext cx="8511229" cy="60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33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F276-6055-4157-8F27-D5C67EAA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rgbClr val="FFC000"/>
                </a:solidFill>
                <a:effectLst/>
              </a:rPr>
              <a:t>What about Puerto Rico?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2D20-EED0-4645-A9EE-FAAD928F6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30" y="1732448"/>
            <a:ext cx="5336535" cy="45159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Foraker Amendment! </a:t>
            </a:r>
          </a:p>
          <a:p>
            <a:pPr lvl="1"/>
            <a:r>
              <a:rPr lang="en-US" sz="2800" dirty="0"/>
              <a:t>U.S. set up </a:t>
            </a:r>
            <a:r>
              <a:rPr lang="en-US" sz="2800" dirty="0">
                <a:solidFill>
                  <a:srgbClr val="FFFF00"/>
                </a:solidFill>
              </a:rPr>
              <a:t>military government</a:t>
            </a:r>
            <a:r>
              <a:rPr lang="en-US" sz="2800" dirty="0"/>
              <a:t> when  Puerto Rico became a territory in 1898</a:t>
            </a:r>
          </a:p>
          <a:p>
            <a:pPr lvl="1"/>
            <a:r>
              <a:rPr lang="en-US" sz="2800" dirty="0"/>
              <a:t>Foraker Act </a:t>
            </a:r>
            <a:r>
              <a:rPr lang="en-US" sz="2800" dirty="0">
                <a:solidFill>
                  <a:srgbClr val="FFFF00"/>
                </a:solidFill>
              </a:rPr>
              <a:t>ended military rule</a:t>
            </a:r>
            <a:r>
              <a:rPr lang="en-US" sz="2800" dirty="0"/>
              <a:t> in 1900 and set up a </a:t>
            </a:r>
            <a:r>
              <a:rPr lang="en-US" sz="2800" dirty="0">
                <a:solidFill>
                  <a:srgbClr val="FFFF00"/>
                </a:solidFill>
              </a:rPr>
              <a:t>civil (civilian ruled) government </a:t>
            </a:r>
          </a:p>
        </p:txBody>
      </p:sp>
      <p:pic>
        <p:nvPicPr>
          <p:cNvPr id="4098" name="Picture 2" descr="Image result for puerto rico">
            <a:extLst>
              <a:ext uri="{FF2B5EF4-FFF2-40B4-BE49-F238E27FC236}">
                <a16:creationId xmlns:a16="http://schemas.microsoft.com/office/drawing/2014/main" id="{21CC7BE6-E775-4C29-93D7-1B31BA5162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073011"/>
            <a:ext cx="5065712" cy="33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8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49D939-F36D-420C-B21D-EA07C4FD24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4" y="547806"/>
            <a:ext cx="4910032" cy="5670113"/>
          </a:xfrm>
          <a:prstGeom prst="rect">
            <a:avLst/>
          </a:prstGeom>
        </p:spPr>
      </p:pic>
      <p:pic>
        <p:nvPicPr>
          <p:cNvPr id="3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36DD91C7-AFD3-44B7-A7AD-62D4E783B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2401"/>
          <a:stretch/>
        </p:blipFill>
        <p:spPr>
          <a:xfrm>
            <a:off x="1509806" y="1064806"/>
            <a:ext cx="3897108" cy="4633350"/>
          </a:xfrm>
          <a:prstGeom prst="rect">
            <a:avLst/>
          </a:prstGeom>
          <a:ln w="50800" cap="rnd">
            <a:noFill/>
          </a:ln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AFEBECF-D3BF-4232-9418-751244FB5F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48" y="547806"/>
            <a:ext cx="4910032" cy="5670113"/>
          </a:xfrm>
          <a:prstGeom prst="rect">
            <a:avLst/>
          </a:prstGeom>
        </p:spPr>
      </p:pic>
      <p:pic>
        <p:nvPicPr>
          <p:cNvPr id="5" name="Picture 4" descr="A person in a dark room&#10;&#10;Description generated with very high confidence">
            <a:extLst>
              <a:ext uri="{FF2B5EF4-FFF2-40B4-BE49-F238E27FC236}">
                <a16:creationId xmlns:a16="http://schemas.microsoft.com/office/drawing/2014/main" id="{5EADD96C-184D-4817-A938-966055CF0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427"/>
          <a:stretch/>
        </p:blipFill>
        <p:spPr>
          <a:xfrm>
            <a:off x="6741570" y="1064806"/>
            <a:ext cx="3897108" cy="4633350"/>
          </a:xfrm>
          <a:prstGeom prst="rect">
            <a:avLst/>
          </a:prstGeom>
          <a:ln w="50800" cap="rnd"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00E1FC-B71B-416B-B1C0-34062386D0B4}"/>
              </a:ext>
            </a:extLst>
          </p:cNvPr>
          <p:cNvSpPr txBox="1">
            <a:spLocks/>
          </p:cNvSpPr>
          <p:nvPr/>
        </p:nvSpPr>
        <p:spPr>
          <a:xfrm>
            <a:off x="1036320" y="5824969"/>
            <a:ext cx="10141796" cy="97045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“ISOLATIONISM”</a:t>
            </a:r>
          </a:p>
        </p:txBody>
      </p:sp>
    </p:spTree>
    <p:extLst>
      <p:ext uri="{BB962C8B-B14F-4D97-AF65-F5344CB8AC3E}">
        <p14:creationId xmlns:p14="http://schemas.microsoft.com/office/powerpoint/2010/main" val="1682307445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49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048023-2C47-4760-94C3-954700054CCC}"/>
              </a:ext>
            </a:extLst>
          </p:cNvPr>
          <p:cNvSpPr/>
          <p:nvPr/>
        </p:nvSpPr>
        <p:spPr>
          <a:xfrm>
            <a:off x="9029700" y="2770495"/>
            <a:ext cx="3093244" cy="40303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5EDC3-3FD2-415E-B96A-37AC8602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70" y="659606"/>
            <a:ext cx="5787043" cy="9704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FFC000"/>
                </a:solidFill>
                <a:effectLst/>
              </a:rPr>
              <a:t>Spanish-American </a:t>
            </a:r>
            <a:br>
              <a:rPr lang="en-US" sz="5400" b="1" dirty="0">
                <a:ln/>
                <a:solidFill>
                  <a:srgbClr val="FFC000"/>
                </a:solidFill>
                <a:effectLst/>
              </a:rPr>
            </a:br>
            <a:r>
              <a:rPr lang="en-US" sz="5400" b="1" dirty="0">
                <a:ln/>
                <a:solidFill>
                  <a:srgbClr val="FFC000"/>
                </a:solidFill>
                <a:effectLst/>
              </a:rPr>
              <a:t>War Comic Strips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C39-E892-44BC-A1C2-D5AACE69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33" y="2314574"/>
            <a:ext cx="8094474" cy="4486275"/>
          </a:xfrm>
        </p:spPr>
        <p:txBody>
          <a:bodyPr>
            <a:normAutofit/>
          </a:bodyPr>
          <a:lstStyle/>
          <a:p>
            <a:r>
              <a:rPr lang="en-US" sz="2400" dirty="0"/>
              <a:t>In pairs, create a </a:t>
            </a:r>
            <a:r>
              <a:rPr lang="en-US" sz="2400" dirty="0">
                <a:solidFill>
                  <a:srgbClr val="FFFF00"/>
                </a:solidFill>
              </a:rPr>
              <a:t>6 slide </a:t>
            </a:r>
            <a:r>
              <a:rPr lang="en-US" sz="2400" dirty="0"/>
              <a:t>comic strip of the Spanish-American War:</a:t>
            </a:r>
          </a:p>
          <a:p>
            <a:r>
              <a:rPr lang="en-US" sz="2400" dirty="0"/>
              <a:t>Include a “Yellow Journalism” </a:t>
            </a:r>
            <a:r>
              <a:rPr lang="en-US" sz="2400" dirty="0">
                <a:solidFill>
                  <a:srgbClr val="FFFF00"/>
                </a:solidFill>
              </a:rPr>
              <a:t>(Click-bait) headline</a:t>
            </a:r>
            <a:r>
              <a:rPr lang="en-US" sz="2400" dirty="0"/>
              <a:t> for each slide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Write a short summary </a:t>
            </a:r>
            <a:r>
              <a:rPr lang="en-US" sz="2400" dirty="0"/>
              <a:t>that details what your drawing/visual is about</a:t>
            </a:r>
          </a:p>
          <a:p>
            <a:r>
              <a:rPr lang="en-US" sz="2400" dirty="0"/>
              <a:t>Comic strip needs to be completely </a:t>
            </a:r>
            <a:r>
              <a:rPr lang="en-US" sz="2400" dirty="0">
                <a:solidFill>
                  <a:srgbClr val="FFFF00"/>
                </a:solidFill>
              </a:rPr>
              <a:t>colored</a:t>
            </a:r>
            <a:r>
              <a:rPr lang="en-US" sz="2400" dirty="0"/>
              <a:t> </a:t>
            </a:r>
          </a:p>
          <a:p>
            <a:pPr marL="36900" indent="0">
              <a:buNone/>
            </a:pPr>
            <a:endParaRPr lang="en-US" sz="2400" dirty="0"/>
          </a:p>
          <a:p>
            <a:r>
              <a:rPr lang="en-US" sz="2400" dirty="0"/>
              <a:t>Can be on paper, PowerPoint, etc. This is up to you!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198E3-7604-4EBD-9973-4A5EAB0A5F39}"/>
              </a:ext>
            </a:extLst>
          </p:cNvPr>
          <p:cNvSpPr txBox="1">
            <a:spLocks/>
          </p:cNvSpPr>
          <p:nvPr/>
        </p:nvSpPr>
        <p:spPr>
          <a:xfrm>
            <a:off x="8179594" y="2770495"/>
            <a:ext cx="4012406" cy="40875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907200" lvl="1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Cuban Uprising</a:t>
            </a:r>
          </a:p>
          <a:p>
            <a:pPr marL="907200" lvl="1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Concentration Camps</a:t>
            </a:r>
          </a:p>
          <a:p>
            <a:pPr marL="9072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Yellow Journalism</a:t>
            </a:r>
          </a:p>
          <a:p>
            <a:pPr marL="9072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U.S.S. Maine Explodes</a:t>
            </a:r>
          </a:p>
          <a:p>
            <a:pPr marL="9072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America Goes to War with Spain</a:t>
            </a:r>
          </a:p>
          <a:p>
            <a:pPr marL="9072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Treaty of Paris / Colonies Acquired by U.S. </a:t>
            </a: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E8A678E-2DEC-41A9-9149-F1908FF7E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744" y="194026"/>
            <a:ext cx="3186718" cy="21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9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932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4740A7C-0798-4596-812C-5C659D21D5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8583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D06C8-18C9-41E0-A7CE-F85B0E66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88" y="27712"/>
            <a:ext cx="11867023" cy="86591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rgbClr val="FFC000"/>
                </a:solidFill>
                <a:effectLst/>
              </a:rPr>
              <a:t>Spanish-American War = Shift to PRO imperialism!!</a:t>
            </a:r>
          </a:p>
        </p:txBody>
      </p:sp>
    </p:spTree>
    <p:extLst>
      <p:ext uri="{BB962C8B-B14F-4D97-AF65-F5344CB8AC3E}">
        <p14:creationId xmlns:p14="http://schemas.microsoft.com/office/powerpoint/2010/main" val="653740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generated with high confidence">
            <a:extLst>
              <a:ext uri="{FF2B5EF4-FFF2-40B4-BE49-F238E27FC236}">
                <a16:creationId xmlns:a16="http://schemas.microsoft.com/office/drawing/2014/main" id="{32BEE32C-5367-4F2C-A545-20C69F904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85"/>
          <a:stretch/>
        </p:blipFill>
        <p:spPr>
          <a:xfrm>
            <a:off x="894986" y="-48491"/>
            <a:ext cx="10514573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8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717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8798-D4E4-4FEE-A072-23CDFCF5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06" y="450273"/>
            <a:ext cx="10841787" cy="1198418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FFC000"/>
                </a:solidFill>
                <a:effectLst/>
              </a:rPr>
              <a:t>ISOLATIONISM vs. INTERVENTIONISM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10B269-1312-4EA5-B24C-F5D5CFEB6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019918"/>
              </p:ext>
            </p:extLst>
          </p:nvPr>
        </p:nvGraphicFramePr>
        <p:xfrm>
          <a:off x="914400" y="2099110"/>
          <a:ext cx="10353676" cy="3383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4097560796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542614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19</a:t>
                      </a:r>
                      <a:r>
                        <a:rPr lang="en-US" sz="3200" baseline="30000" dirty="0"/>
                        <a:t>TH</a:t>
                      </a:r>
                      <a:r>
                        <a:rPr lang="en-US" sz="3200" dirty="0"/>
                        <a:t> CENTURY</a:t>
                      </a:r>
                    </a:p>
                    <a:p>
                      <a:pPr algn="ctr"/>
                      <a:r>
                        <a:rPr lang="en-US" sz="3200" dirty="0"/>
                        <a:t>(1800s)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</a:t>
                      </a:r>
                      <a:r>
                        <a:rPr lang="en-US" sz="3200" baseline="30000" dirty="0"/>
                        <a:t>TH</a:t>
                      </a:r>
                      <a:r>
                        <a:rPr lang="en-US" sz="3200" dirty="0"/>
                        <a:t> CENTURY</a:t>
                      </a:r>
                    </a:p>
                    <a:p>
                      <a:pPr algn="ctr"/>
                      <a:r>
                        <a:rPr lang="en-US" sz="3200" dirty="0"/>
                        <a:t>(1900s)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76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NEUTRALITY</a:t>
                      </a:r>
                    </a:p>
                    <a:p>
                      <a:pPr algn="ctr"/>
                      <a:r>
                        <a:rPr lang="en-US" sz="2800" dirty="0"/>
                        <a:t>(“Isolationism”)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85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AVOID</a:t>
                      </a:r>
                      <a:r>
                        <a:rPr lang="en-US" sz="2800" dirty="0"/>
                        <a:t> conflicts with other nations whenever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ENGAGE</a:t>
                      </a:r>
                      <a:r>
                        <a:rPr lang="en-US" sz="2800" dirty="0"/>
                        <a:t> other nations in order to promote the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national interest </a:t>
                      </a:r>
                      <a:r>
                        <a:rPr lang="en-US" sz="2800" dirty="0"/>
                        <a:t>of the 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26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23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CF706DA-13E8-4A4F-9260-551FB8127B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6" name="Content Placeholder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9D1AD456-E50C-4383-9E32-EB372DBED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4623" b="-2"/>
          <a:stretch/>
        </p:blipFill>
        <p:spPr>
          <a:xfrm>
            <a:off x="7642999" y="733519"/>
            <a:ext cx="3995592" cy="510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FC12-A114-4694-BF3D-8A7F5F47E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369" y="2739770"/>
            <a:ext cx="5764096" cy="3235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6900" indent="0" algn="ctr">
              <a:buFont typeface="Wingdings 2" charset="2"/>
              <a:buNone/>
            </a:pPr>
            <a:r>
              <a:rPr lang="en-US" sz="3600" dirty="0"/>
              <a:t>“It is our true policy to steer clear of permanent alliances with any portion of the foreign world…”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5BC1B5-C7F5-49BE-934A-F6250CB154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369" y="1101439"/>
            <a:ext cx="597807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Washington’s Farewell Address</a:t>
            </a:r>
          </a:p>
        </p:txBody>
      </p:sp>
    </p:spTree>
    <p:extLst>
      <p:ext uri="{BB962C8B-B14F-4D97-AF65-F5344CB8AC3E}">
        <p14:creationId xmlns:p14="http://schemas.microsoft.com/office/powerpoint/2010/main" val="29253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CF706DA-13E8-4A4F-9260-551FB8127B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FC12-A114-4694-BF3D-8A7F5F47E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959" y="2615079"/>
            <a:ext cx="5764096" cy="3235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6900" indent="0" algn="ctr">
              <a:buFont typeface="Wingdings 2" charset="2"/>
              <a:buNone/>
            </a:pPr>
            <a:r>
              <a:rPr lang="en-US" sz="3600" dirty="0"/>
              <a:t>“Peace, commerce, and honest friendship with all nations, entangling alliances with none…”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5BC1B5-C7F5-49BE-934A-F6250CB154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346" y="1149930"/>
            <a:ext cx="652532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Jefferson’s Inaugural Address</a:t>
            </a:r>
          </a:p>
        </p:txBody>
      </p:sp>
      <p:pic>
        <p:nvPicPr>
          <p:cNvPr id="7" name="Picture 6" descr="A person in a dark room&#10;&#10;Description generated with very high confidence">
            <a:extLst>
              <a:ext uri="{FF2B5EF4-FFF2-40B4-BE49-F238E27FC236}">
                <a16:creationId xmlns:a16="http://schemas.microsoft.com/office/drawing/2014/main" id="{5BD38229-C534-4C01-929F-70FF0D29E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427"/>
          <a:stretch/>
        </p:blipFill>
        <p:spPr>
          <a:xfrm>
            <a:off x="7581164" y="897813"/>
            <a:ext cx="4257959" cy="5062374"/>
          </a:xfrm>
          <a:prstGeom prst="rect">
            <a:avLst/>
          </a:prstGeom>
          <a:ln w="50800" cap="rnd">
            <a:noFill/>
          </a:ln>
        </p:spPr>
      </p:pic>
    </p:spTree>
    <p:extLst>
      <p:ext uri="{BB962C8B-B14F-4D97-AF65-F5344CB8AC3E}">
        <p14:creationId xmlns:p14="http://schemas.microsoft.com/office/powerpoint/2010/main" val="18119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F7D93A-0DC8-4110-AED4-C3F6F3542B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406" y="297873"/>
            <a:ext cx="6087845" cy="60878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5B529-E2C3-4DE8-828A-E31AE4A7D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8929" y="865909"/>
            <a:ext cx="5064665" cy="361698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000" dirty="0"/>
              <a:t>How did the United States go from an </a:t>
            </a:r>
            <a:r>
              <a:rPr lang="en-US" sz="4000" dirty="0">
                <a:solidFill>
                  <a:srgbClr val="FFC000"/>
                </a:solidFill>
              </a:rPr>
              <a:t>isolated</a:t>
            </a:r>
            <a:r>
              <a:rPr lang="en-US" sz="4000" dirty="0"/>
              <a:t> nation to being a </a:t>
            </a:r>
            <a:r>
              <a:rPr lang="en-US" sz="4000" b="1" dirty="0">
                <a:solidFill>
                  <a:srgbClr val="FFC000"/>
                </a:solidFill>
              </a:rPr>
              <a:t>world power</a:t>
            </a:r>
            <a:r>
              <a:rPr lang="en-US" sz="4000" dirty="0"/>
              <a:t>?</a:t>
            </a:r>
          </a:p>
        </p:txBody>
      </p:sp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A425A25F-B125-4FDE-9754-F3956ED24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28" r="-1" b="33095"/>
          <a:stretch/>
        </p:blipFill>
        <p:spPr bwMode="auto">
          <a:xfrm>
            <a:off x="6144490" y="4404477"/>
            <a:ext cx="5812313" cy="2081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62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4B53EEEF-6FD1-42F7-9920-805CCE0FF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1068" y="392268"/>
            <a:ext cx="8465732" cy="6055769"/>
          </a:xfrm>
        </p:spPr>
      </p:pic>
      <p:pic>
        <p:nvPicPr>
          <p:cNvPr id="8" name="Content Placeholder 7" descr="A person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F94AAFE9-F1AF-456A-866E-F0D0E39DEA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40522" y="234359"/>
            <a:ext cx="2882956" cy="1441478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4F0BAB-DACC-41F3-A4BA-DFAB19E4D034}"/>
              </a:ext>
            </a:extLst>
          </p:cNvPr>
          <p:cNvSpPr txBox="1">
            <a:spLocks/>
          </p:cNvSpPr>
          <p:nvPr/>
        </p:nvSpPr>
        <p:spPr>
          <a:xfrm>
            <a:off x="8136297" y="2147368"/>
            <a:ext cx="4565073" cy="25632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ln/>
                <a:solidFill>
                  <a:srgbClr val="FFC000"/>
                </a:solidFill>
                <a:effectLst/>
              </a:rPr>
              <a:t>HELLO, </a:t>
            </a:r>
          </a:p>
          <a:p>
            <a:r>
              <a:rPr lang="en-US" sz="5400" b="1" dirty="0">
                <a:ln/>
                <a:solidFill>
                  <a:srgbClr val="FFC000"/>
                </a:solidFill>
                <a:effectLst/>
              </a:rPr>
              <a:t>CUBA!!</a:t>
            </a:r>
          </a:p>
        </p:txBody>
      </p:sp>
    </p:spTree>
    <p:extLst>
      <p:ext uri="{BB962C8B-B14F-4D97-AF65-F5344CB8AC3E}">
        <p14:creationId xmlns:p14="http://schemas.microsoft.com/office/powerpoint/2010/main" val="9990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32D2-740D-4F7B-B79D-D401700220CF}"/>
              </a:ext>
            </a:extLst>
          </p:cNvPr>
          <p:cNvSpPr txBox="1">
            <a:spLocks/>
          </p:cNvSpPr>
          <p:nvPr/>
        </p:nvSpPr>
        <p:spPr>
          <a:xfrm>
            <a:off x="-93518" y="1877293"/>
            <a:ext cx="11201399" cy="4260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4400" b="1" dirty="0">
                <a:ln/>
                <a:solidFill>
                  <a:srgbClr val="FFC000"/>
                </a:solidFill>
                <a:effectLst/>
              </a:rPr>
              <a:t>1898</a:t>
            </a:r>
            <a:r>
              <a:rPr lang="en-US" sz="6000" b="1" dirty="0">
                <a:ln/>
                <a:solidFill>
                  <a:srgbClr val="FFC000"/>
                </a:solidFill>
                <a:effectLst/>
              </a:rPr>
              <a:t>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294CD13-DD03-4D67-B70E-0A6F5100E81C}"/>
              </a:ext>
            </a:extLst>
          </p:cNvPr>
          <p:cNvSpPr txBox="1">
            <a:spLocks/>
          </p:cNvSpPr>
          <p:nvPr/>
        </p:nvSpPr>
        <p:spPr>
          <a:xfrm rot="394353">
            <a:off x="6286360" y="112470"/>
            <a:ext cx="5064665" cy="3616989"/>
          </a:xfrm>
          <a:prstGeom prst="rect">
            <a:avLst/>
          </a:prstGeo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13800" b="1" dirty="0"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Freestyle Script" panose="030804020302050B0404" pitchFamily="66" charset="0"/>
                <a:ea typeface="Ebrima" panose="02000000000000000000" pitchFamily="2" charset="0"/>
                <a:cs typeface="Ebrima" panose="02000000000000000000" pitchFamily="2" charset="0"/>
              </a:rPr>
              <a:t>BIG</a:t>
            </a:r>
            <a:r>
              <a:rPr lang="en-US" sz="9600" dirty="0"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Freestyle Script" panose="030804020302050B0404" pitchFamily="66" charset="0"/>
                <a:ea typeface="Ebrima" panose="02000000000000000000" pitchFamily="2" charset="0"/>
                <a:cs typeface="Ebrima" panose="02000000000000000000" pitchFamily="2" charset="0"/>
              </a:rPr>
              <a:t> YEAR</a:t>
            </a:r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6C95DEA6-E6E5-4FB4-9B76-8599DB496971}"/>
              </a:ext>
            </a:extLst>
          </p:cNvPr>
          <p:cNvSpPr/>
          <p:nvPr/>
        </p:nvSpPr>
        <p:spPr>
          <a:xfrm rot="1487834">
            <a:off x="10368837" y="1618797"/>
            <a:ext cx="1264754" cy="2607621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0D6377B-0069-4DB3-9DCB-2882B71C6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0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2666</TotalTime>
  <Words>786</Words>
  <Application>Microsoft Office PowerPoint</Application>
  <PresentationFormat>Widescreen</PresentationFormat>
  <Paragraphs>124</Paragraphs>
  <Slides>36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Calisto MT</vt:lpstr>
      <vt:lpstr>Ebrima</vt:lpstr>
      <vt:lpstr>Freestyle Script</vt:lpstr>
      <vt:lpstr>Trebuchet MS</vt:lpstr>
      <vt:lpstr>Wingdings 2</vt:lpstr>
      <vt:lpstr>Slate</vt:lpstr>
      <vt:lpstr>WARM UP </vt:lpstr>
      <vt:lpstr>CONTENT STANDARDS</vt:lpstr>
      <vt:lpstr>PowerPoint Presentation</vt:lpstr>
      <vt:lpstr>Washington’s Farewell Address</vt:lpstr>
      <vt:lpstr>Jefferson’s Inaugural Address</vt:lpstr>
      <vt:lpstr>PowerPoint Presentation</vt:lpstr>
      <vt:lpstr>PowerPoint Presentation</vt:lpstr>
      <vt:lpstr>PowerPoint Presentation</vt:lpstr>
      <vt:lpstr>PowerPoint Presentation</vt:lpstr>
      <vt:lpstr>Cuban insurrectos (revolutionaries):    “Ha, we’ll show you!”  NO MORE SUGAR FOR TRADE!</vt:lpstr>
      <vt:lpstr>PowerPoint Presentation</vt:lpstr>
      <vt:lpstr>BUTCHERED  CUBANS!</vt:lpstr>
      <vt:lpstr>PowerPoint Presentation</vt:lpstr>
      <vt:lpstr>Yellow Journalism!</vt:lpstr>
      <vt:lpstr>Why “yellow journalism”?  Because it sells papers!</vt:lpstr>
      <vt:lpstr>PowerPoint Presentation</vt:lpstr>
      <vt:lpstr>Uncle Sam, Why Are You Waiting? (1898)</vt:lpstr>
      <vt:lpstr>NEW President  McKinley (1897)</vt:lpstr>
      <vt:lpstr>The De Lomé Letter</vt:lpstr>
      <vt:lpstr>To hell with Spain, REMEMBER THE MAINE!</vt:lpstr>
      <vt:lpstr>PowerPoint Presentation</vt:lpstr>
      <vt:lpstr>PowerPoint Presentation</vt:lpstr>
      <vt:lpstr>A “Splendid  Little War”</vt:lpstr>
      <vt:lpstr>PowerPoint Presentation</vt:lpstr>
      <vt:lpstr>America  becomes a WORLD POWER</vt:lpstr>
      <vt:lpstr>Cuban “Independence”</vt:lpstr>
      <vt:lpstr>CUBA – “What about the Teller Amendment?”</vt:lpstr>
      <vt:lpstr>PowerPoint Presentation</vt:lpstr>
      <vt:lpstr>What about Puerto Rico?</vt:lpstr>
      <vt:lpstr>PowerPoint Presentation</vt:lpstr>
      <vt:lpstr>Spanish-American  War Comic Strips</vt:lpstr>
      <vt:lpstr>PowerPoint Presentation</vt:lpstr>
      <vt:lpstr>Spanish-American War = Shift to PRO imperialism!!</vt:lpstr>
      <vt:lpstr>PowerPoint Presentation</vt:lpstr>
      <vt:lpstr>PowerPoint Presentation</vt:lpstr>
      <vt:lpstr>ISOLATIONISM vs. INTERVENTIONISM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Wagner</dc:creator>
  <cp:lastModifiedBy>Nicole Wagner</cp:lastModifiedBy>
  <cp:revision>77</cp:revision>
  <dcterms:created xsi:type="dcterms:W3CDTF">2014-08-26T23:53:23Z</dcterms:created>
  <dcterms:modified xsi:type="dcterms:W3CDTF">2018-02-13T13:28:31Z</dcterms:modified>
</cp:coreProperties>
</file>