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2" r:id="rId1"/>
  </p:sldMasterIdLst>
  <p:notesMasterIdLst>
    <p:notesMasterId r:id="rId34"/>
  </p:notesMasterIdLst>
  <p:sldIdLst>
    <p:sldId id="292" r:id="rId2"/>
    <p:sldId id="258" r:id="rId3"/>
    <p:sldId id="259" r:id="rId4"/>
    <p:sldId id="264" r:id="rId5"/>
    <p:sldId id="280" r:id="rId6"/>
    <p:sldId id="281" r:id="rId7"/>
    <p:sldId id="282" r:id="rId8"/>
    <p:sldId id="267" r:id="rId9"/>
    <p:sldId id="268" r:id="rId10"/>
    <p:sldId id="284" r:id="rId11"/>
    <p:sldId id="291" r:id="rId12"/>
    <p:sldId id="269" r:id="rId13"/>
    <p:sldId id="272" r:id="rId14"/>
    <p:sldId id="273" r:id="rId15"/>
    <p:sldId id="286" r:id="rId16"/>
    <p:sldId id="274" r:id="rId17"/>
    <p:sldId id="275" r:id="rId18"/>
    <p:sldId id="277" r:id="rId19"/>
    <p:sldId id="276" r:id="rId20"/>
    <p:sldId id="278" r:id="rId21"/>
    <p:sldId id="290" r:id="rId22"/>
    <p:sldId id="288" r:id="rId23"/>
    <p:sldId id="287" r:id="rId24"/>
    <p:sldId id="289" r:id="rId25"/>
    <p:sldId id="279" r:id="rId26"/>
    <p:sldId id="293" r:id="rId27"/>
    <p:sldId id="294" r:id="rId28"/>
    <p:sldId id="262" r:id="rId29"/>
    <p:sldId id="263" r:id="rId30"/>
    <p:sldId id="261" r:id="rId31"/>
    <p:sldId id="265" r:id="rId32"/>
    <p:sldId id="26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601" autoAdjust="0"/>
  </p:normalViewPr>
  <p:slideViewPr>
    <p:cSldViewPr snapToGrid="0">
      <p:cViewPr varScale="1">
        <p:scale>
          <a:sx n="69" d="100"/>
          <a:sy n="69" d="100"/>
        </p:scale>
        <p:origin x="1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AAC69-0771-47FC-BD21-E1E49CB86846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78EBB-75C9-4DD2-BE4D-8D58DE8E6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German unmanned camera pigeon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Probably aerial reconnaissance in World War I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Cher Ami awarded French Metal of Valor in Battle for delivering 12 important messages during Battle of Verdun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Final Mission – Oct. 1918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Carrying Message in Capsule Hanging from Ligament of Her Shattered Leg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Saved 194 U.S. Soldiers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78EBB-75C9-4DD2-BE4D-8D58DE8E68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78EBB-75C9-4DD2-BE4D-8D58DE8E68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3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6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16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52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277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59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037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9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41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6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0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4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9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68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06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44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32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hyperlink" Target="http://www.businessinsider.com/global-terrorist-attacks-past-20-years-in-maps-2017-5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F1E6-B643-4703-99BC-BCE4C856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476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Bell Ringer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86CA7-E4D2-4004-946F-14B1C7193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807290"/>
            <a:ext cx="12192000" cy="5586414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 up a map of Europe 1914 edition and begin labeling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15355-5DAA-4EC3-8981-3CA74D577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" r="1402" b="12988"/>
          <a:stretch/>
        </p:blipFill>
        <p:spPr>
          <a:xfrm>
            <a:off x="0" y="1382751"/>
            <a:ext cx="12021015" cy="54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71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791" y="-289931"/>
            <a:ext cx="12253792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C000"/>
                </a:solidFill>
              </a:rPr>
              <a:t>#1 - Militarism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50784-3B98-4E12-8520-41E02DD83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1792" y="3790729"/>
            <a:ext cx="5202503" cy="48018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Conscription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forced into military/ larger armies</a:t>
            </a:r>
          </a:p>
        </p:txBody>
      </p:sp>
      <p:pic>
        <p:nvPicPr>
          <p:cNvPr id="9218" name="Picture 2" descr="Image result for charlie chaplin ww1 gif">
            <a:extLst>
              <a:ext uri="{FF2B5EF4-FFF2-40B4-BE49-F238E27FC236}">
                <a16:creationId xmlns:a16="http://schemas.microsoft.com/office/drawing/2014/main" id="{EACAC7B2-73D5-4A16-B578-5A5746496B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993"/>
            <a:ext cx="5452946" cy="23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tank fail gif">
            <a:extLst>
              <a:ext uri="{FF2B5EF4-FFF2-40B4-BE49-F238E27FC236}">
                <a16:creationId xmlns:a16="http://schemas.microsoft.com/office/drawing/2014/main" id="{6F32DF77-3B14-42FF-B91C-AEA9195F9A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46" y="1326993"/>
            <a:ext cx="6739054" cy="317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ww1 navy gif">
            <a:extLst>
              <a:ext uri="{FF2B5EF4-FFF2-40B4-BE49-F238E27FC236}">
                <a16:creationId xmlns:a16="http://schemas.microsoft.com/office/drawing/2014/main" id="{FF9BB1C8-DEF4-4707-8B86-28ECA39D37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" y="4259766"/>
            <a:ext cx="5441794" cy="259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943E9-38C7-462A-BA0E-7CBA480184FB}"/>
              </a:ext>
            </a:extLst>
          </p:cNvPr>
          <p:cNvSpPr txBox="1"/>
          <p:nvPr/>
        </p:nvSpPr>
        <p:spPr>
          <a:xfrm>
            <a:off x="5452946" y="4503727"/>
            <a:ext cx="638964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British – German Naval Arms Race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“friendly competition”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Germany expands it navy to become stronger empire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50C7F0-D36B-4CCC-A6CA-B3E861E0A441}"/>
              </a:ext>
            </a:extLst>
          </p:cNvPr>
          <p:cNvSpPr txBox="1"/>
          <p:nvPr/>
        </p:nvSpPr>
        <p:spPr>
          <a:xfrm>
            <a:off x="11152" y="680226"/>
            <a:ext cx="1216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Belief that military power is essential for national strength</a:t>
            </a:r>
          </a:p>
        </p:txBody>
      </p:sp>
    </p:spTree>
    <p:extLst>
      <p:ext uri="{BB962C8B-B14F-4D97-AF65-F5344CB8AC3E}">
        <p14:creationId xmlns:p14="http://schemas.microsoft.com/office/powerpoint/2010/main" val="1756469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A246-CB43-4A5F-AD53-B439F28F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D9D26-90E6-4F59-BCE3-4929F0BA38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BA6AF-E5F7-4B5E-A800-B667E7EEE7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9441D-CE58-4447-A314-1BEDE845F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t="23252" r="17765" b="24228"/>
          <a:stretch/>
        </p:blipFill>
        <p:spPr>
          <a:xfrm>
            <a:off x="1" y="0"/>
            <a:ext cx="12192000" cy="68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06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300" y="-345688"/>
            <a:ext cx="4765520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rgbClr val="FFC000"/>
                </a:solidFill>
              </a:rPr>
              <a:t>#2 - Alliances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CB4FF-B0A6-4244-8CCE-BB92915CCE4B}"/>
              </a:ext>
            </a:extLst>
          </p:cNvPr>
          <p:cNvSpPr txBox="1"/>
          <p:nvPr/>
        </p:nvSpPr>
        <p:spPr>
          <a:xfrm>
            <a:off x="7353299" y="724830"/>
            <a:ext cx="47655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Triple Entente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Britain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Triple Alliance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Germany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Austria Hungary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disadvantage are there with Central Powers?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C3BE80-9E56-486F-8D2C-0A2498504E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6FFE1-CD0D-4978-AB46-74854011E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4" t="12263" r="5925" b="5418"/>
          <a:stretch/>
        </p:blipFill>
        <p:spPr>
          <a:xfrm>
            <a:off x="-1" y="0"/>
            <a:ext cx="7437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4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0769"/>
            <a:ext cx="105156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C000"/>
                </a:solidFill>
              </a:rPr>
              <a:t>#3 - Imperialism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D84C53-F90D-48F5-8E76-725D02D58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99715"/>
            <a:ext cx="502521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Fierce competition in Europe for colonies </a:t>
            </a:r>
          </a:p>
          <a:p>
            <a:pPr marL="0" indent="0" algn="ctr">
              <a:buNone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Darwinism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belief that superior nations have right to dominate the weak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1E80C-9732-4164-938D-3C949C6C8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61" y="947854"/>
            <a:ext cx="7062439" cy="5910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240BB-76EC-4C23-B2AF-86CA75A47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6157"/>
            <a:ext cx="5129561" cy="36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78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996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C000"/>
                </a:solidFill>
              </a:rPr>
              <a:t>#4 - Nationalism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D84C53-F90D-48F5-8E76-725D02D58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48216"/>
            <a:ext cx="121920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unique cultural identity of a people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“Proud of where you came from”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Slavs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(people of Eastern Europe) want their own nation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“powder keg of Europe”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F266-77C8-46C4-98EE-84E66AE84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98" b="12880"/>
          <a:stretch/>
        </p:blipFill>
        <p:spPr>
          <a:xfrm>
            <a:off x="0" y="2910468"/>
            <a:ext cx="5252224" cy="392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C25751-922D-42C2-85DC-E291AC996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224" y="2928725"/>
            <a:ext cx="6939776" cy="3929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8B790-C6D5-48A9-BB4E-EFB350535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687444" cy="2892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D661B-0520-4831-8677-4ACD47A46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554" y="18256"/>
            <a:ext cx="2687445" cy="28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26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8B93-658E-4B73-A535-AB02F33C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A2B41-3E2C-49F4-BFEA-3787C90AA0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199D2-99F8-4713-967D-78809CDBED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9C4065-7821-4A7F-83BA-D79891004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2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5916"/>
            <a:ext cx="121920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C000"/>
                </a:solidFill>
              </a:rPr>
              <a:t>Propaganda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60F604-352D-4C52-BD38-0A5212B43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20433"/>
            <a:ext cx="1007582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Ideas or forms of media used to influence public opinion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fuel nationalism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D3CDB-0D79-43D7-971F-2BED27A9D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6" t="2905" r="4818" b="15896"/>
          <a:stretch/>
        </p:blipFill>
        <p:spPr>
          <a:xfrm>
            <a:off x="0" y="1973766"/>
            <a:ext cx="3512634" cy="4348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D8CE08-1738-4E82-8B25-B02C532F50C0}"/>
              </a:ext>
            </a:extLst>
          </p:cNvPr>
          <p:cNvSpPr txBox="1"/>
          <p:nvPr/>
        </p:nvSpPr>
        <p:spPr>
          <a:xfrm>
            <a:off x="1" y="6322739"/>
            <a:ext cx="351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Bolshevism brings unemployment, starvation and war!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2C22E-7617-4947-9F01-D8909DAF5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44" y="1486230"/>
            <a:ext cx="4259766" cy="5359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33872-B165-4971-B034-8F105A280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610" y="1486229"/>
            <a:ext cx="4330389" cy="537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67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0768"/>
            <a:ext cx="121920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C000"/>
                </a:solidFill>
              </a:rPr>
              <a:t>#5 - Assassination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B7DCE-EF3A-42DF-A6DF-4D31A46FF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102" y="903248"/>
            <a:ext cx="5768898" cy="5954752"/>
          </a:xfrm>
          <a:prstGeom prst="rect">
            <a:avLst/>
          </a:prstGeom>
        </p:spPr>
      </p:pic>
      <p:pic>
        <p:nvPicPr>
          <p:cNvPr id="8194" name="Picture 2" descr="Image result for pistol gif">
            <a:extLst>
              <a:ext uri="{FF2B5EF4-FFF2-40B4-BE49-F238E27FC236}">
                <a16:creationId xmlns:a16="http://schemas.microsoft.com/office/drawing/2014/main" id="{2CF547DA-C656-4891-A07C-DBEC06F033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248"/>
            <a:ext cx="6423102" cy="595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27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9"/>
            <a:ext cx="121920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C000"/>
                </a:solidFill>
              </a:rPr>
              <a:t>Archduke Franz Ferdinand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60F604-352D-4C52-BD38-0A5212B43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67703"/>
            <a:ext cx="3869474" cy="56857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Heir to the Austro-Hungarian Throne</a:t>
            </a:r>
          </a:p>
          <a:p>
            <a:pPr marL="0" indent="0" algn="ctr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Sympathetic to Serbians</a:t>
            </a:r>
          </a:p>
          <a:p>
            <a:pPr marL="0" indent="0" algn="ctr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popular in his empire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3EA06-DB41-435B-A5CD-9E7F51E61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74" y="1167704"/>
            <a:ext cx="8322526" cy="56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42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673"/>
            <a:ext cx="105156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C000"/>
                </a:solidFill>
              </a:rPr>
              <a:t>The Black Hand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60F604-352D-4C52-BD38-0A5212B43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76713"/>
            <a:ext cx="4850780" cy="5604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Bosnian/Serbian Terrorists</a:t>
            </a:r>
          </a:p>
          <a:p>
            <a:pPr marL="0" indent="0">
              <a:buNone/>
            </a:pP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Wants Serbian sovereignty</a:t>
            </a:r>
          </a:p>
          <a:p>
            <a:pPr marL="0" indent="0">
              <a:buNone/>
            </a:pP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Uses the Archduke’s visit to send a message to the world</a:t>
            </a:r>
          </a:p>
          <a:p>
            <a:pPr marL="0" indent="0">
              <a:buNone/>
            </a:pP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Advised by friends not to 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2A45B-F176-4F0B-9DCF-D86FF406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367" y="1405054"/>
            <a:ext cx="3512634" cy="545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F269F-9BF1-47A5-B55A-994799344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779" y="1486236"/>
            <a:ext cx="3828587" cy="537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0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BC275-386F-4A97-AE4D-1C206C27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40758"/>
            <a:ext cx="10515600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rgbClr val="FFC000"/>
                </a:solidFill>
              </a:rPr>
              <a:t>Warm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D3590-2DBB-4519-9FDD-A19F516C0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924" y="1106120"/>
            <a:ext cx="10129025" cy="17653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your own words, what is a terrorist?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name any terrorist organizations?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believe </a:t>
            </a:r>
            <a:r>
              <a:rPr lang="en-US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man’s actions can start a war?</a:t>
            </a:r>
          </a:p>
        </p:txBody>
      </p:sp>
      <p:pic>
        <p:nvPicPr>
          <p:cNvPr id="1028" name="Picture 4" descr="Image result for dylan ruth">
            <a:extLst>
              <a:ext uri="{FF2B5EF4-FFF2-40B4-BE49-F238E27FC236}">
                <a16:creationId xmlns:a16="http://schemas.microsoft.com/office/drawing/2014/main" id="{751F2A94-FCB9-42CB-90AA-CF8C5E0EA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5" y="2996255"/>
            <a:ext cx="2718890" cy="318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avrilo princip">
            <a:extLst>
              <a:ext uri="{FF2B5EF4-FFF2-40B4-BE49-F238E27FC236}">
                <a16:creationId xmlns:a16="http://schemas.microsoft.com/office/drawing/2014/main" id="{590F495C-314D-485D-AAA1-FC041098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435" y="2996255"/>
            <a:ext cx="2653430" cy="318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016: More than 75% of the year's attacks took place in 10 countries, including Iraq, Afghanistan, and India. Smaller attacks took place in Nice, France, Orlando, Florida, and New York City.">
            <a:extLst>
              <a:ext uri="{FF2B5EF4-FFF2-40B4-BE49-F238E27FC236}">
                <a16:creationId xmlns:a16="http://schemas.microsoft.com/office/drawing/2014/main" id="{8D9FE626-6884-4422-A13F-F31022907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180" y="2734956"/>
            <a:ext cx="5969640" cy="37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5DB549-68F3-4529-B377-DFFD3B08BFAB}"/>
              </a:ext>
            </a:extLst>
          </p:cNvPr>
          <p:cNvSpPr txBox="1">
            <a:spLocks/>
          </p:cNvSpPr>
          <p:nvPr/>
        </p:nvSpPr>
        <p:spPr>
          <a:xfrm>
            <a:off x="1031487" y="6412466"/>
            <a:ext cx="10129025" cy="5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Map of Terrorism – 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Igarape Institute  </a:t>
            </a:r>
            <a:endParaRPr lang="en-US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11-sep GIF">
            <a:extLst>
              <a:ext uri="{FF2B5EF4-FFF2-40B4-BE49-F238E27FC236}">
                <a16:creationId xmlns:a16="http://schemas.microsoft.com/office/drawing/2014/main" id="{985C758F-2969-4D27-9FB9-01BFB787D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40" y="251589"/>
            <a:ext cx="2486025" cy="17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terrorism">
            <a:extLst>
              <a:ext uri="{FF2B5EF4-FFF2-40B4-BE49-F238E27FC236}">
                <a16:creationId xmlns:a16="http://schemas.microsoft.com/office/drawing/2014/main" id="{B1D82A65-1E73-4070-BEAD-90DF0CB1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3" y="233409"/>
            <a:ext cx="2368629" cy="17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012"/>
            <a:ext cx="12192000" cy="132556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C000"/>
                </a:solidFill>
              </a:rPr>
              <a:t>The </a:t>
            </a:r>
            <a:r>
              <a:rPr lang="en-US" sz="12800" b="1" dirty="0">
                <a:ln/>
                <a:solidFill>
                  <a:schemeClr val="accent4"/>
                </a:solidFill>
                <a:latin typeface="Chiller" panose="04020404031007020602" pitchFamily="82" charset="0"/>
              </a:rPr>
              <a:t>Murder</a:t>
            </a:r>
            <a:r>
              <a:rPr lang="en-US" sz="7200" b="1" dirty="0">
                <a:ln/>
                <a:solidFill>
                  <a:srgbClr val="FFC000"/>
                </a:solidFill>
              </a:rPr>
              <a:t> Suspect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60F604-352D-4C52-BD38-0A5212B43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363574"/>
            <a:ext cx="6701883" cy="54564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Gavrilo Princip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year old Serbian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Proud member of Black Hand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000" dirty="0">
                <a:solidFill>
                  <a:srgbClr val="FF0000"/>
                </a:solidFill>
                <a:latin typeface="Chiller" panose="04020404031007020602" pitchFamily="82" charset="0"/>
                <a:cs typeface="Times New Roman" panose="02020603050405020304" pitchFamily="18" charset="0"/>
              </a:rPr>
              <a:t>aimed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archduke. I do not remember what I thought at that moment.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the son of peasants and I know what is happening in the villages.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regret nothing!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4960C-2D9F-41F1-8169-B7B686921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463" y="1193180"/>
            <a:ext cx="5668537" cy="570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75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0FF61-9254-4509-B4F9-45C7201E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1DEB5-AA1C-4720-9055-3E4307EDCE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BD02F-6D89-4319-B7D5-8B4523549B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2" descr="breakdown assassination GIF">
            <a:extLst>
              <a:ext uri="{FF2B5EF4-FFF2-40B4-BE49-F238E27FC236}">
                <a16:creationId xmlns:a16="http://schemas.microsoft.com/office/drawing/2014/main" id="{2740D10E-1B0A-480D-81EF-F3AFF73537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1E434-C56C-4A0A-A210-C0A4E2BE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2014-3C88-4B22-8BC2-F212E37009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9E5D4-4AAA-4F12-9A6B-307680BBD4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09DE9-CDD4-47DD-9DE1-D2EE24A36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955" y="0"/>
            <a:ext cx="549104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8766AE-6245-4515-960A-0A5493E5C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29634"/>
            <a:ext cx="6700956" cy="6551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CB414D-711C-4103-829F-05EE6415251F}"/>
              </a:ext>
            </a:extLst>
          </p:cNvPr>
          <p:cNvSpPr txBox="1"/>
          <p:nvPr/>
        </p:nvSpPr>
        <p:spPr>
          <a:xfrm>
            <a:off x="78059" y="6422285"/>
            <a:ext cx="651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should his punishment be for the crime?</a:t>
            </a:r>
          </a:p>
        </p:txBody>
      </p:sp>
    </p:spTree>
    <p:extLst>
      <p:ext uri="{BB962C8B-B14F-4D97-AF65-F5344CB8AC3E}">
        <p14:creationId xmlns:p14="http://schemas.microsoft.com/office/powerpoint/2010/main" val="1298616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4BDD-529C-4E90-95E7-A88A6E723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18F7A-5672-4FB0-BF4C-F10524469F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C6C90-8044-43EB-A2DF-DFCB8DE930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AD3B-11AC-4542-A590-F6B9BE038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2" y="0"/>
            <a:ext cx="12219709" cy="6176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85B20-4948-4B79-9371-2DB71419C635}"/>
              </a:ext>
            </a:extLst>
          </p:cNvPr>
          <p:cNvSpPr txBox="1"/>
          <p:nvPr/>
        </p:nvSpPr>
        <p:spPr>
          <a:xfrm>
            <a:off x="122663" y="6176963"/>
            <a:ext cx="1196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“Sofia, you must live for our children! You must live…”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Archduke’s last words.</a:t>
            </a:r>
          </a:p>
        </p:txBody>
      </p:sp>
    </p:spTree>
    <p:extLst>
      <p:ext uri="{BB962C8B-B14F-4D97-AF65-F5344CB8AC3E}">
        <p14:creationId xmlns:p14="http://schemas.microsoft.com/office/powerpoint/2010/main" val="1774080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3063-A23F-40BE-A06E-9EF76302E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EA4EA-4230-4FAC-8508-8D9B1B386C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A6DA8-2FC3-4C11-AE30-4923217E29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BB54D-A370-4802-9D3A-AE4F3F4E6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4102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54AAC5-CC20-402C-9D81-4F8F70FCD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22" y="0"/>
            <a:ext cx="6950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5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673"/>
            <a:ext cx="105156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C000"/>
                </a:solidFill>
              </a:rPr>
              <a:t>Your Opinion Matters!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60F604-352D-4C52-BD38-0A5212B43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98909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quick list of MAIN + A causes of WWI from most significant to least on your paper. </a:t>
            </a:r>
          </a:p>
          <a:p>
            <a:pPr marL="0" indent="0" algn="ctr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 sentence to justify your answer. </a:t>
            </a:r>
          </a:p>
        </p:txBody>
      </p:sp>
    </p:spTree>
    <p:extLst>
      <p:ext uri="{BB962C8B-B14F-4D97-AF65-F5344CB8AC3E}">
        <p14:creationId xmlns:p14="http://schemas.microsoft.com/office/powerpoint/2010/main" val="2991530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229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995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267D55-5124-4865-91DB-8AABDF93B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115" y="54915"/>
            <a:ext cx="9047769" cy="674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17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ww1 causes">
            <a:extLst>
              <a:ext uri="{FF2B5EF4-FFF2-40B4-BE49-F238E27FC236}">
                <a16:creationId xmlns:a16="http://schemas.microsoft.com/office/drawing/2014/main" id="{05DEF7AC-2D5E-45BB-8F99-F97C62E7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0"/>
            <a:ext cx="9453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81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676A-4442-4C88-9681-FE929DD0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48" y="291842"/>
            <a:ext cx="6947517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>
                <a:ln/>
                <a:solidFill>
                  <a:srgbClr val="FFC000"/>
                </a:solidFill>
              </a:rPr>
              <a:t>World History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CF9E3-1157-42CD-9DF0-891FC14F5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8048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W.28 – Explain how the rise of </a:t>
            </a:r>
            <a:r>
              <a:rPr lang="en-US" sz="3600" dirty="0">
                <a:solidFill>
                  <a:srgbClr val="FFFF00"/>
                </a:solidFill>
              </a:rPr>
              <a:t>militarism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FFFF00"/>
                </a:solidFill>
              </a:rPr>
              <a:t>alliances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FFFF00"/>
                </a:solidFill>
              </a:rPr>
              <a:t>imperialistic</a:t>
            </a:r>
            <a:r>
              <a:rPr lang="en-US" sz="3600" dirty="0"/>
              <a:t> rivalries, and growing </a:t>
            </a:r>
            <a:r>
              <a:rPr lang="en-US" sz="3600" dirty="0">
                <a:solidFill>
                  <a:srgbClr val="FFFF00"/>
                </a:solidFill>
              </a:rPr>
              <a:t>nationalism</a:t>
            </a:r>
            <a:r>
              <a:rPr lang="en-US" sz="3600" dirty="0"/>
              <a:t> led to the outbreak of World War I. </a:t>
            </a:r>
          </a:p>
        </p:txBody>
      </p:sp>
      <p:pic>
        <p:nvPicPr>
          <p:cNvPr id="6146" name="Picture 2" descr="Image result for ww1 causes">
            <a:extLst>
              <a:ext uri="{FF2B5EF4-FFF2-40B4-BE49-F238E27FC236}">
                <a16:creationId xmlns:a16="http://schemas.microsoft.com/office/drawing/2014/main" id="{F96A209D-CF64-4846-97AE-F7935631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765" y="283845"/>
            <a:ext cx="4804812" cy="620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1E18544-95DD-4351-A909-DAB5F07A5537}"/>
              </a:ext>
            </a:extLst>
          </p:cNvPr>
          <p:cNvCxnSpPr>
            <a:cxnSpLocks/>
          </p:cNvCxnSpPr>
          <p:nvPr/>
        </p:nvCxnSpPr>
        <p:spPr>
          <a:xfrm>
            <a:off x="4545367" y="2592280"/>
            <a:ext cx="6019060" cy="16223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4EFCED-EBC5-4470-8630-45784152C0E8}"/>
              </a:ext>
            </a:extLst>
          </p:cNvPr>
          <p:cNvCxnSpPr>
            <a:cxnSpLocks/>
          </p:cNvCxnSpPr>
          <p:nvPr/>
        </p:nvCxnSpPr>
        <p:spPr>
          <a:xfrm>
            <a:off x="3036832" y="3142419"/>
            <a:ext cx="5734306" cy="856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1F722C-C432-4A6D-8EEA-AE7D50AD0FAC}"/>
              </a:ext>
            </a:extLst>
          </p:cNvPr>
          <p:cNvCxnSpPr>
            <a:cxnSpLocks/>
          </p:cNvCxnSpPr>
          <p:nvPr/>
        </p:nvCxnSpPr>
        <p:spPr>
          <a:xfrm>
            <a:off x="2915281" y="3147967"/>
            <a:ext cx="5625037" cy="12574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84374B-8560-4FDA-ABBC-93E16C728E9D}"/>
              </a:ext>
            </a:extLst>
          </p:cNvPr>
          <p:cNvCxnSpPr>
            <a:cxnSpLocks/>
          </p:cNvCxnSpPr>
          <p:nvPr/>
        </p:nvCxnSpPr>
        <p:spPr>
          <a:xfrm>
            <a:off x="5434613" y="3142419"/>
            <a:ext cx="4491479" cy="10722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0D94AD-7515-42B4-89EB-102DAE3C9268}"/>
              </a:ext>
            </a:extLst>
          </p:cNvPr>
          <p:cNvCxnSpPr>
            <a:cxnSpLocks/>
          </p:cNvCxnSpPr>
          <p:nvPr/>
        </p:nvCxnSpPr>
        <p:spPr>
          <a:xfrm>
            <a:off x="3410504" y="4117294"/>
            <a:ext cx="3844436" cy="1620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ECC59B44-C84D-481E-A5E2-F4AB787C75C4}"/>
              </a:ext>
            </a:extLst>
          </p:cNvPr>
          <p:cNvSpPr/>
          <p:nvPr/>
        </p:nvSpPr>
        <p:spPr>
          <a:xfrm>
            <a:off x="6819748" y="3024248"/>
            <a:ext cx="1800688" cy="9455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2C7CF6F-B238-47A0-A35E-15DA75EA22F9}"/>
              </a:ext>
            </a:extLst>
          </p:cNvPr>
          <p:cNvSpPr txBox="1">
            <a:spLocks/>
          </p:cNvSpPr>
          <p:nvPr/>
        </p:nvSpPr>
        <p:spPr>
          <a:xfrm>
            <a:off x="463014" y="5380301"/>
            <a:ext cx="5919497" cy="1355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i="1" dirty="0">
                <a:solidFill>
                  <a:srgbClr val="00B0F0"/>
                </a:solidFill>
              </a:rPr>
              <a:t>What is the “match” that ignites the wood pile?</a:t>
            </a:r>
          </a:p>
        </p:txBody>
      </p:sp>
    </p:spTree>
    <p:extLst>
      <p:ext uri="{BB962C8B-B14F-4D97-AF65-F5344CB8AC3E}">
        <p14:creationId xmlns:p14="http://schemas.microsoft.com/office/powerpoint/2010/main" val="334924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arajevo black hand">
            <a:extLst>
              <a:ext uri="{FF2B5EF4-FFF2-40B4-BE49-F238E27FC236}">
                <a16:creationId xmlns:a16="http://schemas.microsoft.com/office/drawing/2014/main" id="{3BCB6E6B-4E88-4A50-AFEE-F849A7FAB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7"/>
          <a:stretch/>
        </p:blipFill>
        <p:spPr bwMode="auto">
          <a:xfrm>
            <a:off x="2093934" y="0"/>
            <a:ext cx="8004131" cy="68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25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673"/>
            <a:ext cx="105156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C000"/>
                </a:solidFill>
              </a:rPr>
              <a:t>Gas, Gas, Gas!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50784-3B98-4E12-8520-41E02DD83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5108" y="1386713"/>
            <a:ext cx="858178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Get a gas mask from the front container!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Don’t be caught </a:t>
            </a:r>
            <a:r>
              <a:rPr lang="en-US" sz="3600" b="1" dirty="0">
                <a:solidFill>
                  <a:srgbClr val="FF0000"/>
                </a:solidFill>
              </a:rPr>
              <a:t>DEAD</a:t>
            </a:r>
            <a:r>
              <a:rPr lang="en-US" sz="3200" dirty="0">
                <a:solidFill>
                  <a:schemeClr val="tx1"/>
                </a:solidFill>
              </a:rPr>
              <a:t> without one!</a:t>
            </a:r>
          </a:p>
        </p:txBody>
      </p:sp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0F2ACF75-31A1-41C5-9181-9531EA121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9" b="17115"/>
          <a:stretch/>
        </p:blipFill>
        <p:spPr bwMode="auto">
          <a:xfrm>
            <a:off x="2749800" y="5165745"/>
            <a:ext cx="4939727" cy="1576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mustard gas mask">
            <a:extLst>
              <a:ext uri="{FF2B5EF4-FFF2-40B4-BE49-F238E27FC236}">
                <a16:creationId xmlns:a16="http://schemas.microsoft.com/office/drawing/2014/main" id="{B8C5D7F3-2E1D-4CB8-A89A-F9A35A3EC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1"/>
          <a:stretch/>
        </p:blipFill>
        <p:spPr bwMode="auto">
          <a:xfrm>
            <a:off x="282058" y="2840292"/>
            <a:ext cx="2920168" cy="3440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6" name="Picture 8" descr="Image result for mustard gas mask">
            <a:extLst>
              <a:ext uri="{FF2B5EF4-FFF2-40B4-BE49-F238E27FC236}">
                <a16:creationId xmlns:a16="http://schemas.microsoft.com/office/drawing/2014/main" id="{1FC64095-987D-4CF0-A29D-AA0DBEFB8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0"/>
          <a:stretch/>
        </p:blipFill>
        <p:spPr bwMode="auto">
          <a:xfrm>
            <a:off x="3774538" y="2712739"/>
            <a:ext cx="4269489" cy="2630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mustard gas mask">
            <a:extLst>
              <a:ext uri="{FF2B5EF4-FFF2-40B4-BE49-F238E27FC236}">
                <a16:creationId xmlns:a16="http://schemas.microsoft.com/office/drawing/2014/main" id="{A278913F-ED1F-4F5C-B6BC-5E0845723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22" y="2962873"/>
            <a:ext cx="4427148" cy="3341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95406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result for sarajevo black hand">
            <a:extLst>
              <a:ext uri="{FF2B5EF4-FFF2-40B4-BE49-F238E27FC236}">
                <a16:creationId xmlns:a16="http://schemas.microsoft.com/office/drawing/2014/main" id="{E288871D-2090-4E83-A3C8-66F59B6F8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219">
            <a:off x="7755289" y="-831282"/>
            <a:ext cx="5622830" cy="5622830"/>
          </a:xfrm>
          <a:prstGeom prst="rect">
            <a:avLst/>
          </a:prstGeom>
          <a:noFill/>
          <a:effectLst>
            <a:softEdge rad="825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FD86F-D949-4556-8780-E40AEAF1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07975"/>
            <a:ext cx="10515600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>
                <a:ln/>
                <a:solidFill>
                  <a:srgbClr val="FFFF00"/>
                </a:solidFill>
              </a:rPr>
              <a:t>Terrorist Attack Brings WAR!</a:t>
            </a:r>
          </a:p>
        </p:txBody>
      </p:sp>
      <p:sp>
        <p:nvSpPr>
          <p:cNvPr id="5" name="AutoShape 4" descr="Related image">
            <a:extLst>
              <a:ext uri="{FF2B5EF4-FFF2-40B4-BE49-F238E27FC236}">
                <a16:creationId xmlns:a16="http://schemas.microsoft.com/office/drawing/2014/main" id="{4711AE19-C72E-4D63-BA1D-760130530B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6" descr="Related image">
            <a:extLst>
              <a:ext uri="{FF2B5EF4-FFF2-40B4-BE49-F238E27FC236}">
                <a16:creationId xmlns:a16="http://schemas.microsoft.com/office/drawing/2014/main" id="{281E24C5-145C-452C-9495-66E6D0FDC2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8" t="28001" r="8749" b="10903"/>
          <a:stretch/>
        </p:blipFill>
        <p:spPr bwMode="auto">
          <a:xfrm>
            <a:off x="8762520" y="3581400"/>
            <a:ext cx="2953156" cy="287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reakdown assassination GIF">
            <a:extLst>
              <a:ext uri="{FF2B5EF4-FFF2-40B4-BE49-F238E27FC236}">
                <a16:creationId xmlns:a16="http://schemas.microsoft.com/office/drawing/2014/main" id="{4C08604D-0A9A-42D9-B9D0-900F272F7E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980133"/>
            <a:ext cx="7496175" cy="421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7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worst pictures ww1">
            <a:extLst>
              <a:ext uri="{FF2B5EF4-FFF2-40B4-BE49-F238E27FC236}">
                <a16:creationId xmlns:a16="http://schemas.microsoft.com/office/drawing/2014/main" id="{98BCC52F-69E4-49FE-9D7F-C4DE78C6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63" y="0"/>
            <a:ext cx="9744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B0E736-3C72-4E74-9E94-8A7BDEEFD7E2}"/>
              </a:ext>
            </a:extLst>
          </p:cNvPr>
          <p:cNvSpPr/>
          <p:nvPr/>
        </p:nvSpPr>
        <p:spPr>
          <a:xfrm flipH="1">
            <a:off x="2038349" y="0"/>
            <a:ext cx="10153651" cy="6858000"/>
          </a:xfrm>
          <a:prstGeom prst="rect">
            <a:avLst/>
          </a:prstGeom>
          <a:gradFill flip="none" rotWithShape="1">
            <a:gsLst>
              <a:gs pos="36000">
                <a:schemeClr val="bg1">
                  <a:lumMod val="100000"/>
                </a:schemeClr>
              </a:gs>
              <a:gs pos="64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49BE4-182E-4A87-8F73-73C569F8B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192" y="707072"/>
            <a:ext cx="6059183" cy="54438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92D050"/>
                </a:solidFill>
              </a:rPr>
              <a:t>More than 65 million men from 30 countries fought in WWI. Nearly 10 million died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92D050"/>
                </a:solidFill>
              </a:rPr>
              <a:t>Casualties of 12 years of fighting in Afghanistan is equivalent to the first 20 minutes of the Battle of the Somme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92D050"/>
                </a:solidFill>
              </a:rPr>
              <a:t>Dogs and pigeons were used as messengers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92D050"/>
                </a:solidFill>
              </a:rPr>
              <a:t>Average life expectancy in the trenches was about 6 weeks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92D050"/>
                </a:solidFill>
              </a:rPr>
              <a:t>Initially the only protection against gas attacks was a cloth soaked with urine </a:t>
            </a:r>
          </a:p>
        </p:txBody>
      </p:sp>
    </p:spTree>
    <p:extLst>
      <p:ext uri="{BB962C8B-B14F-4D97-AF65-F5344CB8AC3E}">
        <p14:creationId xmlns:p14="http://schemas.microsoft.com/office/powerpoint/2010/main" val="93636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roix de Guerre 1914 1918.jpg">
            <a:extLst>
              <a:ext uri="{FF2B5EF4-FFF2-40B4-BE49-F238E27FC236}">
                <a16:creationId xmlns:a16="http://schemas.microsoft.com/office/drawing/2014/main" id="{D91D8F56-AB50-4947-AB2B-DA8F5EFD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756" y="21459"/>
            <a:ext cx="2568498" cy="681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0C5F02-89CD-4FB2-B34C-C50D57D27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473" y="0"/>
            <a:ext cx="8599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8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ogs tank bombs ww1">
            <a:extLst>
              <a:ext uri="{FF2B5EF4-FFF2-40B4-BE49-F238E27FC236}">
                <a16:creationId xmlns:a16="http://schemas.microsoft.com/office/drawing/2014/main" id="{87B42003-851B-46D5-A23B-CF413432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9" y="205683"/>
            <a:ext cx="10587292" cy="64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E2B7F-19E7-46F2-86DF-0A9A9B004EA3}"/>
              </a:ext>
            </a:extLst>
          </p:cNvPr>
          <p:cNvSpPr txBox="1">
            <a:spLocks/>
          </p:cNvSpPr>
          <p:nvPr/>
        </p:nvSpPr>
        <p:spPr>
          <a:xfrm>
            <a:off x="1158054" y="445766"/>
            <a:ext cx="4557592" cy="59664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</a:rPr>
              <a:t>Anti-tank dogs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Carried explosives to tanks, armored vehicles and other military targets</a:t>
            </a:r>
          </a:p>
        </p:txBody>
      </p:sp>
    </p:spTree>
    <p:extLst>
      <p:ext uri="{BB962C8B-B14F-4D97-AF65-F5344CB8AC3E}">
        <p14:creationId xmlns:p14="http://schemas.microsoft.com/office/powerpoint/2010/main" val="322855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as GIF">
            <a:extLst>
              <a:ext uri="{FF2B5EF4-FFF2-40B4-BE49-F238E27FC236}">
                <a16:creationId xmlns:a16="http://schemas.microsoft.com/office/drawing/2014/main" id="{0B063EF5-BC9A-4773-BF71-637CF2851D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98" y="350247"/>
            <a:ext cx="5412523" cy="615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19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B82655CE-6452-40EA-9B07-ADB54ACF3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7" y="1764768"/>
            <a:ext cx="3585749" cy="478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gas mask soldier gif">
            <a:extLst>
              <a:ext uri="{FF2B5EF4-FFF2-40B4-BE49-F238E27FC236}">
                <a16:creationId xmlns:a16="http://schemas.microsoft.com/office/drawing/2014/main" id="{E0694787-6EFD-4774-B53F-1FA5C40697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657" y="1678422"/>
            <a:ext cx="3764763" cy="486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673"/>
            <a:ext cx="10515600" cy="932147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FFC000"/>
                </a:solidFill>
                <a:latin typeface="Anton" panose="00000500000000000000" pitchFamily="2" charset="0"/>
              </a:rPr>
              <a:t>Causes of World War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50784-3B98-4E12-8520-41E02DD83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2294" y="1092820"/>
            <a:ext cx="9548692" cy="53106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Remember M.A.I.N. + A</a:t>
            </a:r>
          </a:p>
          <a:p>
            <a:pPr marL="0" indent="0" algn="ctr">
              <a:buNone/>
            </a:pPr>
            <a:endParaRPr lang="en-US" sz="1000" dirty="0">
              <a:solidFill>
                <a:schemeClr val="tx2">
                  <a:lumMod val="60000"/>
                  <a:lumOff val="40000"/>
                </a:schemeClr>
              </a:solidFill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en-US" sz="32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M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ilitarism</a:t>
            </a:r>
          </a:p>
          <a:p>
            <a:pPr marL="0" indent="0" algn="ctr">
              <a:buNone/>
            </a:pP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en-US" sz="32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A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lliances</a:t>
            </a:r>
          </a:p>
          <a:p>
            <a:pPr marL="0" indent="0" algn="ctr">
              <a:buNone/>
            </a:pP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en-US" sz="32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I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mperialism</a:t>
            </a:r>
          </a:p>
          <a:p>
            <a:pPr marL="0" indent="0" algn="ctr">
              <a:buNone/>
            </a:pPr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en-US" sz="32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N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ationalism</a:t>
            </a:r>
          </a:p>
          <a:p>
            <a:pPr marL="0" indent="0" algn="ctr">
              <a:buNone/>
            </a:pP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endParaRPr lang="en-US" sz="100" dirty="0">
              <a:solidFill>
                <a:schemeClr val="tx2">
                  <a:lumMod val="60000"/>
                  <a:lumOff val="40000"/>
                </a:schemeClr>
              </a:solidFill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en-US" sz="32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A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ssassination</a:t>
            </a:r>
          </a:p>
        </p:txBody>
      </p:sp>
    </p:spTree>
    <p:extLst>
      <p:ext uri="{BB962C8B-B14F-4D97-AF65-F5344CB8AC3E}">
        <p14:creationId xmlns:p14="http://schemas.microsoft.com/office/powerpoint/2010/main" val="318182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BE15-852F-47F5-AE0E-B1EDF72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64" y="595570"/>
            <a:ext cx="407019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FFC000"/>
                </a:solidFill>
              </a:rPr>
              <a:t>#1</a:t>
            </a:r>
            <a:br>
              <a:rPr lang="en-US" sz="6000" b="1" dirty="0">
                <a:ln/>
                <a:solidFill>
                  <a:srgbClr val="FFC000"/>
                </a:solidFill>
              </a:rPr>
            </a:br>
            <a:r>
              <a:rPr lang="en-US" sz="6000" b="1" dirty="0">
                <a:ln/>
                <a:solidFill>
                  <a:srgbClr val="FFC000"/>
                </a:solidFill>
              </a:rPr>
              <a:t>Militarism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FEB65-4655-424F-BFAC-69E8B38B2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695" y="494298"/>
            <a:ext cx="7509383" cy="586940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0753FB-54E8-458A-AB3F-AB59F41FDFCF}"/>
              </a:ext>
            </a:extLst>
          </p:cNvPr>
          <p:cNvSpPr txBox="1">
            <a:spLocks/>
          </p:cNvSpPr>
          <p:nvPr/>
        </p:nvSpPr>
        <p:spPr>
          <a:xfrm>
            <a:off x="418410" y="2665141"/>
            <a:ext cx="3696390" cy="33899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i="1" dirty="0">
                <a:solidFill>
                  <a:srgbClr val="00B0F0"/>
                </a:solidFill>
              </a:rPr>
              <a:t>Do you see any problems here?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i="1" dirty="0">
              <a:solidFill>
                <a:srgbClr val="00B0F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i="1" dirty="0">
                <a:solidFill>
                  <a:srgbClr val="00B0F0"/>
                </a:solidFill>
              </a:rPr>
              <a:t>Who is spending the most?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i="1" dirty="0">
              <a:solidFill>
                <a:srgbClr val="00B0F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i="1" dirty="0">
                <a:solidFill>
                  <a:srgbClr val="00B0F0"/>
                </a:solidFill>
              </a:rPr>
              <a:t>Who has the most growth?</a:t>
            </a:r>
          </a:p>
        </p:txBody>
      </p:sp>
    </p:spTree>
    <p:extLst>
      <p:ext uri="{BB962C8B-B14F-4D97-AF65-F5344CB8AC3E}">
        <p14:creationId xmlns:p14="http://schemas.microsoft.com/office/powerpoint/2010/main" val="177717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Depth">
  <a:themeElements>
    <a:clrScheme name="Custom 26">
      <a:dk1>
        <a:sysClr val="windowText" lastClr="000000"/>
      </a:dk1>
      <a:lt1>
        <a:sysClr val="window" lastClr="FFFFFF"/>
      </a:lt1>
      <a:dk2>
        <a:srgbClr val="363636"/>
      </a:dk2>
      <a:lt2>
        <a:srgbClr val="FFFF00"/>
      </a:lt2>
      <a:accent1>
        <a:srgbClr val="FFFFFF"/>
      </a:accent1>
      <a:accent2>
        <a:srgbClr val="B1EAFE"/>
      </a:accent2>
      <a:accent3>
        <a:srgbClr val="FFFFFF"/>
      </a:accent3>
      <a:accent4>
        <a:srgbClr val="C00000"/>
      </a:accent4>
      <a:accent5>
        <a:srgbClr val="C00000"/>
      </a:accent5>
      <a:accent6>
        <a:srgbClr val="C00000"/>
      </a:accent6>
      <a:hlink>
        <a:srgbClr val="D5F3FF"/>
      </a:hlink>
      <a:folHlink>
        <a:srgbClr val="63D5FF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354</TotalTime>
  <Words>546</Words>
  <Application>Microsoft Office PowerPoint</Application>
  <PresentationFormat>Widescreen</PresentationFormat>
  <Paragraphs>116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Anton</vt:lpstr>
      <vt:lpstr>Arial</vt:lpstr>
      <vt:lpstr>Calibri</vt:lpstr>
      <vt:lpstr>Cambria</vt:lpstr>
      <vt:lpstr>Century Schoolbook</vt:lpstr>
      <vt:lpstr>Chiller</vt:lpstr>
      <vt:lpstr>Times New Roman</vt:lpstr>
      <vt:lpstr>Wingdings</vt:lpstr>
      <vt:lpstr>Depth</vt:lpstr>
      <vt:lpstr>Bell Ringer</vt:lpstr>
      <vt:lpstr>Warm Up</vt:lpstr>
      <vt:lpstr>World History Standard</vt:lpstr>
      <vt:lpstr>PowerPoint Presentation</vt:lpstr>
      <vt:lpstr>PowerPoint Presentation</vt:lpstr>
      <vt:lpstr>PowerPoint Presentation</vt:lpstr>
      <vt:lpstr>PowerPoint Presentation</vt:lpstr>
      <vt:lpstr>Causes of World War One</vt:lpstr>
      <vt:lpstr>#1 Militarism</vt:lpstr>
      <vt:lpstr>#1 - Militarism</vt:lpstr>
      <vt:lpstr>PowerPoint Presentation</vt:lpstr>
      <vt:lpstr>#2 - Alliances</vt:lpstr>
      <vt:lpstr>#3 - Imperialism</vt:lpstr>
      <vt:lpstr>#4 - Nationalism</vt:lpstr>
      <vt:lpstr>PowerPoint Presentation</vt:lpstr>
      <vt:lpstr>Propaganda</vt:lpstr>
      <vt:lpstr>#5 - Assassination</vt:lpstr>
      <vt:lpstr>Archduke Franz Ferdinand</vt:lpstr>
      <vt:lpstr>The Black Hand</vt:lpstr>
      <vt:lpstr>The Murder Suspect</vt:lpstr>
      <vt:lpstr>PowerPoint Presentation</vt:lpstr>
      <vt:lpstr>PowerPoint Presentation</vt:lpstr>
      <vt:lpstr>PowerPoint Presentation</vt:lpstr>
      <vt:lpstr>PowerPoint Presentation</vt:lpstr>
      <vt:lpstr>Your Opinion Matters!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Gas, Gas, Gas! </vt:lpstr>
      <vt:lpstr>Terrorist Attack Brings WAR!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Wagner</dc:creator>
  <cp:lastModifiedBy>Nicole Wagner</cp:lastModifiedBy>
  <cp:revision>34</cp:revision>
  <dcterms:created xsi:type="dcterms:W3CDTF">2018-02-20T16:46:47Z</dcterms:created>
  <dcterms:modified xsi:type="dcterms:W3CDTF">2018-02-21T02:12:23Z</dcterms:modified>
</cp:coreProperties>
</file>